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76" r:id="rId5"/>
    <p:sldId id="279" r:id="rId6"/>
    <p:sldId id="280" r:id="rId7"/>
    <p:sldId id="287" r:id="rId8"/>
    <p:sldId id="283" r:id="rId9"/>
    <p:sldId id="284" r:id="rId10"/>
    <p:sldId id="285" r:id="rId11"/>
    <p:sldId id="286" r:id="rId12"/>
    <p:sldId id="288" r:id="rId13"/>
    <p:sldId id="289" r:id="rId14"/>
    <p:sldId id="291" r:id="rId15"/>
    <p:sldId id="260" r:id="rId16"/>
  </p:sldIdLst>
  <p:sldSz cx="9144000" cy="72009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48"/>
      </p:cViewPr>
      <p:guideLst>
        <p:guide orient="horz" pos="22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280411"/>
            <a:ext cx="6172200" cy="198908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253489"/>
            <a:ext cx="6172200" cy="144018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07472" y="1242327"/>
            <a:ext cx="24003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6985829" y="4400353"/>
            <a:ext cx="384048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1"/>
            <a:ext cx="609600" cy="72009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1"/>
            <a:ext cx="104664" cy="72009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1"/>
            <a:ext cx="181872" cy="72009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1"/>
            <a:ext cx="230280" cy="72009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1"/>
            <a:ext cx="0" cy="72009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1"/>
            <a:ext cx="0" cy="72009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1"/>
            <a:ext cx="0" cy="72009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1"/>
            <a:ext cx="0" cy="72009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1"/>
            <a:ext cx="0" cy="72009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1"/>
            <a:ext cx="0" cy="72009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1"/>
            <a:ext cx="76200" cy="72009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600449"/>
            <a:ext cx="1295400" cy="1360171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5110090"/>
            <a:ext cx="641424" cy="67349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775663"/>
            <a:ext cx="137160" cy="14401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6077561"/>
            <a:ext cx="274320" cy="28803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720589"/>
            <a:ext cx="365760" cy="38404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5175137"/>
            <a:ext cx="609600" cy="543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88372"/>
            <a:ext cx="1676400" cy="614410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88371"/>
            <a:ext cx="6019800" cy="61441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80209"/>
            <a:ext cx="7467600" cy="511744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040380"/>
            <a:ext cx="6172200" cy="2156269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260658"/>
            <a:ext cx="6172200" cy="144018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06107" y="1238479"/>
            <a:ext cx="24003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6986016" y="4397349"/>
            <a:ext cx="384048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1"/>
            <a:ext cx="609600" cy="72009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1"/>
            <a:ext cx="104664" cy="72009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1"/>
            <a:ext cx="181872" cy="72009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1"/>
            <a:ext cx="230280" cy="72009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1"/>
            <a:ext cx="0" cy="72009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1"/>
            <a:ext cx="0" cy="72009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1"/>
            <a:ext cx="0" cy="72009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1"/>
            <a:ext cx="0" cy="72009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1"/>
            <a:ext cx="0" cy="72009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1"/>
            <a:ext cx="76200" cy="72009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600449"/>
            <a:ext cx="1295400" cy="136017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5110090"/>
            <a:ext cx="641424" cy="67349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775663"/>
            <a:ext cx="137160" cy="14401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6080761"/>
            <a:ext cx="274320" cy="28803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703883"/>
            <a:ext cx="365760" cy="38404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1"/>
            <a:ext cx="0" cy="72009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5175137"/>
            <a:ext cx="609600" cy="543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80211"/>
            <a:ext cx="3657600" cy="4800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80211"/>
            <a:ext cx="3657600" cy="4800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6703"/>
            <a:ext cx="7543800" cy="1200151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480310"/>
            <a:ext cx="3657600" cy="4080511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480310"/>
            <a:ext cx="3657600" cy="4080511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648206"/>
            <a:ext cx="3657600" cy="691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648206"/>
            <a:ext cx="3657600" cy="691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1"/>
            <a:ext cx="0" cy="72009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214117" y="3371851"/>
            <a:ext cx="6624828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88037"/>
            <a:ext cx="1527048" cy="5232655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1"/>
            <a:ext cx="0" cy="72009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1"/>
            <a:ext cx="0" cy="72009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1"/>
            <a:ext cx="0" cy="72009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1"/>
            <a:ext cx="304800" cy="72009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1"/>
            <a:ext cx="0" cy="72009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6000751"/>
            <a:ext cx="548640" cy="57607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88037"/>
            <a:ext cx="5638800" cy="6644031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1"/>
            <a:ext cx="0" cy="72009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6000751"/>
            <a:ext cx="548640" cy="57607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192400" y="3371851"/>
            <a:ext cx="6624828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"/>
            <a:ext cx="6172200" cy="72009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78035"/>
            <a:ext cx="1524000" cy="5203851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1"/>
            <a:ext cx="0" cy="72009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1"/>
            <a:ext cx="304800" cy="72009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1"/>
            <a:ext cx="0" cy="72009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1"/>
            <a:ext cx="0" cy="72009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1"/>
            <a:ext cx="0" cy="72009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1"/>
            <a:ext cx="0" cy="72009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88370"/>
            <a:ext cx="7467600" cy="120015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0209"/>
            <a:ext cx="7467600" cy="51174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39228" y="1145545"/>
            <a:ext cx="2112264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10177" y="3933245"/>
            <a:ext cx="336042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1"/>
            <a:ext cx="0" cy="72009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1"/>
            <a:ext cx="0" cy="72009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1"/>
            <a:ext cx="304800" cy="72009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1"/>
            <a:ext cx="0" cy="72009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6000751"/>
            <a:ext cx="548640" cy="576072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6020754"/>
            <a:ext cx="609600" cy="54726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remok-ak-dovurak.rtyva.ru/" TargetMode="External"/><Relationship Id="rId2" Type="http://schemas.openxmlformats.org/officeDocument/2006/relationships/hyperlink" Target="mailto:teremok.dou2012@yandex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550312"/>
            <a:ext cx="6172200" cy="210027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Публичный доклад дошкольного образовательного учреждения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529275"/>
            <a:ext cx="6172200" cy="1164393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 Заведующая МАДОУ детский сад «Теремок» :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С. В.</a:t>
            </a: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Ак-Довурак 2022-2023 учебный год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8" y="647196"/>
            <a:ext cx="74295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  автономное дошкольное образовательное учреждение детский сад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«Теремок» г. Ак-Довурак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юридический адрес: индекс 668051 Республика Тыва г. Ак-Довурак ул. Центральная, 21 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рабочий телефон: 8 (394-33) 2-12-49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385740"/>
            <a:ext cx="8043890" cy="648334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Результаты деятельности ДОУ</a:t>
            </a:r>
            <a:endParaRPr 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Среднегодовая заболеваемость воспитанников возрастных групп МАДОУ </a:t>
            </a:r>
            <a:r>
              <a:rPr lang="ru-RU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/с «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Теремок                       за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2022-2023 учебный год с сентября по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</a:p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Из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вышеуказанной таблицы видно, по МАДОУ что среднее %-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соотношение   заболеваемости воспитанников группы составляет 10,04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%.Одним из важных направлений работы ДОУ  является охрана  и укрепление здоровья  детей,  обучение их здоровому  образу  жизни, правильному питанию,  формирование у дошкольников жизненно необходимых двигательных умений и навыков.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решении данного вопроса принимает участие  весь персонал  детского сада.  Каждый учебный год ставилась задача по оздоровлению детей, воспитание у них  потребности заботиться о своем здоровье. Разработана комплексная система  физкультурной – оздоровительной работы.  Эффективно используются современные здоровьесберегающие методики и технологии.  Для повышения  уровня квалификации  воспитателей в ДОУ проводится систематическая  работа в соответствии  с годовым планированием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568450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групп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ОРВИ количество</a:t>
                      </a:r>
                      <a:r>
                        <a:rPr lang="ru-RU" baseline="0" dirty="0" smtClean="0"/>
                        <a:t> случаев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Тонзиллит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Острая инфекция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 случаев-7.24%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 случаев – 14,6%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5740"/>
            <a:ext cx="8115328" cy="641190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Кадровый потенциал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укомплектован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педагогами на 100 процентов согласно штатному расписанию. Всего работают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человек. Педагогический коллектив детского сада насчитывает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специалистов. Соотношение воспитанников, приходящихся на 1 взрослого: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воспитанник/педагоги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10/1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воспитанники/все сотрудники – 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2022-2023 учебный год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педагогические работники прошли аттестацию и получили: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высшую квалификационную категорию – 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(подтверждение – 2)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первая квалификационная категория - 3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 в 2022-2023 году прошли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работников детского сада, из них 12 педагогов, 1 музыкальный руководитель, 1 руководитель физического воспитания,1 старший воспитатель.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vi.</a:t>
            </a:r>
            <a:r>
              <a:rPr lang="ru-RU" dirty="0" smtClean="0">
                <a:solidFill>
                  <a:srgbClr val="FF0000"/>
                </a:solidFill>
              </a:rPr>
              <a:t> Финансовые ресурсы ДОУ и их использование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Выплаты: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оплата труда - заработная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плата;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Прочие выплаты: расходы на коммунальную услуги, услуги связи, охрана;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Укрепление материала технической базы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8371"/>
            <a:ext cx="7467600" cy="81175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Решения, принятые по итогам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общественного обсуждения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Информация </a:t>
            </a:r>
            <a:r>
              <a:rPr lang="ru-RU" dirty="0" smtClean="0"/>
              <a:t>о решениях, принятых детским садом в течение учебного года по итогам общественного обсуждения, и их реализации: в отчетном году реализовываются запланированные в программе развития детского сада направления: – сформирована современная предметно-пространственная среда на прогулочных площадках детского сада и в групповых; - ведется работа по созданию и поддержке имиджа учреждения; – создаются условия по приобщению воспитанников к духовно-нравственным и </a:t>
            </a:r>
            <a:r>
              <a:rPr lang="ru-RU" dirty="0" err="1" smtClean="0"/>
              <a:t>социокультурным</a:t>
            </a:r>
            <a:r>
              <a:rPr lang="ru-RU" dirty="0" smtClean="0"/>
              <a:t> ценностям.</a:t>
            </a:r>
          </a:p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57178"/>
            <a:ext cx="7467600" cy="657229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укомплектован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достаточным количеством педагогических и иных работников, которые имеют высокую квалификацию и регулярно проходят повышение квалификации, что обеспечивает результативность образовательной деятельности.</a:t>
            </a:r>
          </a:p>
          <a:p>
            <a:pPr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ходе проведенного анализа деятельности образовательного учреждения, исходя из возникших в 2022-2023 году проблем, определены следующие задачи на 2024 год:</a:t>
            </a:r>
          </a:p>
          <a:p>
            <a:pPr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1. Повышать профессиональную квалификацию педагогов посредствам курсовой переподготовки, участия в конкурсах профессионального мастерства, прохождения процесса аттестации, обеспечивая тем самым качество образовательных услуг.</a:t>
            </a:r>
          </a:p>
          <a:p>
            <a:pPr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2. Продолжить формировать систему информирования участников образовательного процесса о содержании образовательной деятельности по реализации образовательной программы и деятельности ДОУ в вопросах охраны и укрепления здоровья, посредствам использования дистанционных форм взаимодействия, сети интернет.</a:t>
            </a:r>
          </a:p>
          <a:p>
            <a:pPr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3. Продолжить работу в инновационной деятельности, обеспечить качественное участие в реализации региональных, муниципальных проектов (повышение квалификации педагогов, расширение материально-технической базы, вовлечение родителей в реализацию проектной деятельности).</a:t>
            </a:r>
          </a:p>
          <a:p>
            <a:pPr>
              <a:lnSpc>
                <a:spcPct val="12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4. Обновить материально-техническую базу в соответствии с новыми требованиями санитарных норм и правил, а также правил пожарной безопасности и охраны труда.</a:t>
            </a:r>
          </a:p>
          <a:p>
            <a:r>
              <a:rPr lang="ru-RU" sz="6400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6550" y="-358165"/>
            <a:ext cx="2286000" cy="16466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lnSpc>
                <a:spcPct val="120000"/>
              </a:lnSpc>
              <a:spcBef>
                <a:spcPts val="600"/>
              </a:spcBef>
              <a:buClr>
                <a:srgbClr val="4F81BD"/>
              </a:buClr>
              <a:buSzPct val="70000"/>
            </a:pPr>
            <a:endParaRPr 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lnSpc>
                <a:spcPct val="120000"/>
              </a:lnSpc>
              <a:spcBef>
                <a:spcPts val="600"/>
              </a:spcBef>
              <a:buClr>
                <a:srgbClr val="4F81BD"/>
              </a:buClr>
              <a:buSzPct val="70000"/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8370"/>
            <a:ext cx="7467600" cy="413718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Спасибо за внимание!</a:t>
            </a:r>
            <a:endParaRPr lang="ru-RU" sz="49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975105"/>
            <a:ext cx="6743720" cy="3750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пожаловать в наш МАДОУ детский сад «ТЕРЕМОК»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5183"/>
            <a:ext cx="8143932" cy="532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178"/>
            <a:ext cx="7467600" cy="10313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Заведующая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Саяна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Владимировна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стаж работы - 27 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21545" b="9399"/>
          <a:stretch>
            <a:fillRect/>
          </a:stretch>
        </p:blipFill>
        <p:spPr bwMode="auto">
          <a:xfrm>
            <a:off x="785788" y="2025243"/>
            <a:ext cx="3214709" cy="46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3438" y="2250273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важная работа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заведующей в саду,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Отвечать за все ведь нужно: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игрушки, за еду!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 утром опять собрание,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снова план сдавать.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чего себе работка,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некогда поспать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57200" y="1079283"/>
          <a:ext cx="8043890" cy="5246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945"/>
                <a:gridCol w="4021945"/>
              </a:tblGrid>
              <a:tr h="1442375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Наименование</a:t>
                      </a:r>
                      <a:r>
                        <a:rPr lang="ru-RU" sz="1900" baseline="0" dirty="0" smtClean="0"/>
                        <a:t> учреждения</a:t>
                      </a:r>
                      <a:endParaRPr lang="ru-RU" sz="1900" dirty="0"/>
                    </a:p>
                  </a:txBody>
                  <a:tcPr marT="48007" marB="48007"/>
                </a:tc>
                <a:tc>
                  <a:txBody>
                    <a:bodyPr/>
                    <a:lstStyle/>
                    <a:p>
                      <a:r>
                        <a:rPr kumimoji="0"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Муниципальное автономное дошкольное образовательное </a:t>
                      </a:r>
                      <a:r>
                        <a:rPr kumimoji="0" lang="ru-RU" sz="19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учреждение</a:t>
                      </a:r>
                      <a:r>
                        <a:rPr kumimoji="0" lang="ru-RU" sz="1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детский сад «Теремок» г.Ак-Довурак</a:t>
                      </a:r>
                      <a:endParaRPr lang="ru-RU" sz="1900" dirty="0"/>
                    </a:p>
                  </a:txBody>
                  <a:tcPr marT="48007" marB="48007"/>
                </a:tc>
              </a:tr>
              <a:tr h="777304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Тип, вид,</a:t>
                      </a:r>
                      <a:r>
                        <a:rPr lang="ru-RU" sz="1900" baseline="0" dirty="0" smtClean="0"/>
                        <a:t> статус</a:t>
                      </a:r>
                      <a:endParaRPr lang="ru-RU" sz="1900" dirty="0"/>
                    </a:p>
                  </a:txBody>
                  <a:tcPr marT="48007" marB="48007"/>
                </a:tc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Дошкольное образовательное учреждение, муниципальное.</a:t>
                      </a:r>
                      <a:endParaRPr lang="ru-RU" sz="1900" dirty="0"/>
                    </a:p>
                  </a:txBody>
                  <a:tcPr marT="48007" marB="48007"/>
                </a:tc>
              </a:tr>
              <a:tr h="1690933">
                <a:tc>
                  <a:txBody>
                    <a:bodyPr/>
                    <a:lstStyle/>
                    <a:p>
                      <a:pPr fontAlgn="base" hangingPunct="0"/>
                      <a:r>
                        <a:rPr kumimoji="0"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Реквизиты лицензии на образовательную</a:t>
                      </a:r>
                      <a:endParaRPr kumimoji="0" lang="ru-RU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</a:t>
                      </a:r>
                      <a:endParaRPr lang="ru-RU" sz="1900" dirty="0"/>
                    </a:p>
                  </a:txBody>
                  <a:tcPr marT="48007" marB="48007"/>
                </a:tc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Лицензия Службы по лицензированию по надзору отдельных видов деятельности Республики Тыва от 28 ноября 2016 г. №468. Серия 17Л01 №0000192</a:t>
                      </a:r>
                      <a:endParaRPr lang="ru-RU" sz="1900" dirty="0"/>
                    </a:p>
                  </a:txBody>
                  <a:tcPr marT="48007" marB="48007"/>
                </a:tc>
              </a:tr>
              <a:tr h="1100583">
                <a:tc>
                  <a:txBody>
                    <a:bodyPr/>
                    <a:lstStyle/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Местонахождения</a:t>
                      </a:r>
                      <a:endParaRPr lang="ru-RU" sz="1900" dirty="0"/>
                    </a:p>
                  </a:txBody>
                  <a:tcPr marT="48007" marB="48007"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668051, Республики Тыва, г. Ак-Довурак, ул.Центральная дом 21</a:t>
                      </a:r>
                      <a:endParaRPr lang="ru-RU" sz="1900" dirty="0"/>
                    </a:p>
                  </a:txBody>
                  <a:tcPr marT="48007" marB="48007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71802" y="600054"/>
            <a:ext cx="4808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заведения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457179"/>
          <a:ext cx="8143932" cy="6627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5072098"/>
              </a:tblGrid>
              <a:tr h="2952769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Режим работы </a:t>
                      </a:r>
                      <a:endParaRPr lang="ru-RU" sz="1900" dirty="0"/>
                    </a:p>
                  </a:txBody>
                  <a:tcPr marT="48007" marB="48007"/>
                </a:tc>
                <a:tc>
                  <a:txBody>
                    <a:bodyPr/>
                    <a:lstStyle/>
                    <a:p>
                      <a:pPr fontAlgn="base" hangingPunct="0"/>
                      <a:r>
                        <a:rPr kumimoji="0"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Рабочая неделя – пятидневная;</a:t>
                      </a:r>
                    </a:p>
                    <a:p>
                      <a:pPr fontAlgn="base" hangingPunct="0"/>
                      <a:r>
                        <a:rPr kumimoji="0"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Длительность работы учреждения – 12 часов;</a:t>
                      </a:r>
                    </a:p>
                    <a:p>
                      <a:pPr fontAlgn="base" hangingPunct="0"/>
                      <a:r>
                        <a:rPr kumimoji="0"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Пребывание детей в ДОУ с 07.00 – 19.00;</a:t>
                      </a:r>
                    </a:p>
                    <a:p>
                      <a:r>
                        <a:rPr kumimoji="0" lang="ru-RU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Нерабочие праздничные дни устанавливаются согласно действующему законодательству РФ и Республики Тыва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8007" marB="48007"/>
                </a:tc>
              </a:tr>
              <a:tr h="2961132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Структура и количество групп </a:t>
                      </a:r>
                      <a:endParaRPr lang="ru-RU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отчетном периоде в детском саду функционировало 6 групп, их них: </a:t>
                      </a:r>
                      <a:endParaRPr lang="ru-RU" sz="2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508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 младшая группа раннего возраста– 1 (1,6-2 года)</a:t>
                      </a:r>
                      <a:endParaRPr lang="ru-RU" sz="2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508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 младшая группа-1 (2-3 года)</a:t>
                      </a:r>
                      <a:endParaRPr lang="ru-RU" sz="2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508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вторая младшая группа –1 (3-4 года)</a:t>
                      </a:r>
                      <a:endParaRPr lang="ru-RU" sz="2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508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группа –1 (4-5 лет)</a:t>
                      </a:r>
                      <a:endParaRPr lang="ru-RU" sz="2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508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старшая группа –1 (5-6 лет)</a:t>
                      </a:r>
                      <a:endParaRPr lang="ru-RU" sz="2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508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подготовительная к школе группа –1 (6-7 лет)</a:t>
                      </a:r>
                      <a:endParaRPr lang="ru-RU" sz="2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5" y="467446"/>
          <a:ext cx="8072493" cy="602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166"/>
                <a:gridCol w="4168327"/>
              </a:tblGrid>
              <a:tr h="602281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Электронный адрес почты</a:t>
                      </a:r>
                      <a:endParaRPr lang="ru-RU" sz="2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100" u="sng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teremok</a:t>
                      </a:r>
                      <a:r>
                        <a:rPr lang="ru-RU" sz="21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2100" u="sng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dou</a:t>
                      </a:r>
                      <a:r>
                        <a:rPr lang="ru-RU" sz="21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201</a:t>
                      </a:r>
                      <a:r>
                        <a:rPr lang="en-US" sz="21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2</a:t>
                      </a:r>
                      <a:r>
                        <a:rPr lang="ru-RU" sz="21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@</a:t>
                      </a:r>
                      <a:r>
                        <a:rPr lang="en-US" sz="2100" u="sng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yandex</a:t>
                      </a:r>
                      <a:r>
                        <a:rPr lang="ru-RU" sz="21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ru-RU" sz="2100" u="sng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ru</a:t>
                      </a:r>
                      <a:endParaRPr lang="ru-RU" sz="2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99085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Официальный адрес сайта </a:t>
                      </a:r>
                      <a:endParaRPr lang="ru-RU" sz="2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https://</a:t>
                      </a:r>
                      <a:r>
                        <a:rPr lang="en-US" sz="2100" u="sng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teremok</a:t>
                      </a:r>
                      <a:r>
                        <a:rPr lang="ru-RU" sz="2100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-</a:t>
                      </a:r>
                      <a:r>
                        <a:rPr lang="ru-RU" sz="2100" u="sng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ak-dovurak.rtyva.ru</a:t>
                      </a:r>
                      <a:endParaRPr lang="ru-RU" sz="2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99085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Телефон</a:t>
                      </a:r>
                      <a:endParaRPr lang="ru-RU" sz="2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8(39433) 2-12-49</a:t>
                      </a:r>
                      <a:endParaRPr lang="ru-RU" sz="2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99085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Заведующая</a:t>
                      </a:r>
                      <a:endParaRPr lang="ru-RU" sz="2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Монгуш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1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Саяна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Владимировна </a:t>
                      </a:r>
                      <a:endParaRPr lang="ru-RU" sz="2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21664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Учредитель ОО</a:t>
                      </a:r>
                      <a:endParaRPr lang="ru-RU" sz="2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Администрация городского округа г. 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Ак-Довурак</a:t>
                      </a:r>
                    </a:p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100221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Проектная наполняемость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 мест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100221"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Общая площадь</a:t>
                      </a:r>
                      <a:r>
                        <a:rPr lang="ru-RU" sz="2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1038</a:t>
                      </a:r>
                      <a:endParaRPr lang="ru-RU" sz="21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8371"/>
            <a:ext cx="7467600" cy="74031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образовательного процесса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14434"/>
            <a:ext cx="7901014" cy="548321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ведется на основании утвержденной основной образовательной программы дошкольного образования, которая составлена в соответствии с ФГОС дошкольного образования и ФОП с учетом примерной образовательной программы дошкольного образования, санитарно-эпидемиологическими правилами и нормативами, с учетом недельной нагрузки детский сад посещают 138 воспитанников в возрасте от 1,6 до 7 лет.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развития детей анализируется по итогам педагогической диагностики. Формы проведения диагностики: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диагностические занятия (по каждому разделу программы);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диагностические срезы;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наблюдения, итоговые занятия.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178"/>
            <a:ext cx="7972452" cy="634047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Условия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саду сформирована материально-техническая база для реализации образовательных программ, жизнеобеспечения и развития детей. В детском саду оборудованы помещения: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групповые помещения – 6;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кабинет заведующего – 1;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методический кабинет – 1;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музыкальный зал, совмещенный с физкультурным – 1;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пищеблок – 1;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прачечная – 1;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медицинский кабинет с изолятором – 1;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− кабинет тувинского языка-1.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28616"/>
            <a:ext cx="8186766" cy="626903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Материально-технические и социальные условия пребывания детей в ДОУ, в целом, соответствуют требованиям ФГОС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ФОП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материально-техническим условиям реализации основной образовательной программы дошкольного образования, при учете индивидуальных особенностей воспитанников.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работа по обеспечению учебными материалами, наглядными пособиями, игрушками и игровыми предметами в ДОУ ведется;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компьютеры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находящиеся в методическом кабинете, имеют доступ к сети интернет;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безопасность и охрана здоровья дошкольников обеспечивались в помещении и на территории;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необходимо и в дальнейшем продолжать обогащать предметное пространство для создания условий всестороннего развития воспитанников.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393</TotalTime>
  <Words>826</Words>
  <PresentationFormat>Произвольный</PresentationFormat>
  <Paragraphs>121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Публичный доклад дошкольного образовательного учреждения </vt:lpstr>
      <vt:lpstr>добро пожаловать в наш МАДОУ детский сад «ТЕРЕМОК»</vt:lpstr>
      <vt:lpstr>          Заведующая   Монгуш Саяна Владимировна стаж работы - 27 л</vt:lpstr>
      <vt:lpstr>Слайд 4</vt:lpstr>
      <vt:lpstr>Слайд 5</vt:lpstr>
      <vt:lpstr>Слайд 6</vt:lpstr>
      <vt:lpstr>II. Особенности образовательного процесса</vt:lpstr>
      <vt:lpstr>Слайд 8</vt:lpstr>
      <vt:lpstr>Слайд 9</vt:lpstr>
      <vt:lpstr>Слайд 10</vt:lpstr>
      <vt:lpstr>Слайд 11</vt:lpstr>
      <vt:lpstr>vi. Финансовые ресурсы ДОУ и их использование</vt:lpstr>
      <vt:lpstr>vii. Решения, принятые по итогам  общественного обсуждения</vt:lpstr>
      <vt:lpstr>Слайд 14</vt:lpstr>
      <vt:lpstr>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наш МАДОУ детский сад «Теремок»</dc:title>
  <dc:creator>Теремок-05</dc:creator>
  <cp:lastModifiedBy>Теремок-08</cp:lastModifiedBy>
  <cp:revision>18</cp:revision>
  <dcterms:created xsi:type="dcterms:W3CDTF">2022-08-25T11:37:36Z</dcterms:created>
  <dcterms:modified xsi:type="dcterms:W3CDTF">2023-11-14T06:51:32Z</dcterms:modified>
</cp:coreProperties>
</file>