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6" r:id="rId4"/>
    <p:sldId id="380" r:id="rId5"/>
    <p:sldId id="265" r:id="rId6"/>
    <p:sldId id="381" r:id="rId7"/>
    <p:sldId id="278" r:id="rId8"/>
    <p:sldId id="306" r:id="rId9"/>
    <p:sldId id="382" r:id="rId10"/>
    <p:sldId id="277" r:id="rId11"/>
    <p:sldId id="398" r:id="rId12"/>
    <p:sldId id="268" r:id="rId13"/>
    <p:sldId id="383" r:id="rId14"/>
    <p:sldId id="384" r:id="rId15"/>
    <p:sldId id="385" r:id="rId16"/>
    <p:sldId id="386" r:id="rId17"/>
    <p:sldId id="387" r:id="rId18"/>
    <p:sldId id="353" r:id="rId19"/>
    <p:sldId id="258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5C"/>
    <a:srgbClr val="385A64"/>
    <a:srgbClr val="26A69A"/>
    <a:srgbClr val="00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773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EB035-4DE9-44A4-A54E-5CD47477A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2F673A-8574-4E22-971F-C59106E5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09DE2-1334-46E1-BA7C-05A196D7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ABFC8-F36C-494A-A31C-8EE29F93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790F4-FEC7-4A67-97A5-E206C0F1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5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53535-C344-4773-B9DA-18054DD9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22D131-6D57-4A28-AAEF-71DC60FEE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72B07-4931-4A61-81FB-0552E8C6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AAED7-646A-464B-A96D-D5D8480F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7CD8A-FDE3-4A77-A54F-C0F5A3FA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693779-DA46-4680-98F1-79E4900F6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65AB9-42AF-4302-A2F1-C32F5028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D28A5-9B0F-41B5-87A4-FE1F8140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5DB28-40F6-435B-8AC0-F51FE78F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1C2CF-D552-4DC8-8C5A-EB310723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1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73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058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151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C7587-AD73-4388-BFB7-2BBC6935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6C3C7-8490-48F6-A6A3-24BB465E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10E76-CABC-4AB1-99DE-0698630D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900EB-2815-44FA-8CF3-15D5B3F2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4044A-3AF7-45F8-8819-CE90FFAD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6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4BAD8-978F-4419-8113-193039B1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894108-04A1-4163-AD06-1B6F7C678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96E42-5791-4853-B222-FBF4CE4F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E3E5B-A612-45D2-832B-52AAE1E0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A9B46-B73C-43A2-9A2E-4A5C68CB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6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4A1B0-CA99-4691-A918-D60C37A4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35ABB-CBCF-49AC-9A1E-CB52259A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C38CD-CC94-4E2C-BE54-54C416B58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0C3FB5-CFCE-4219-BEDD-C96E3234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B0D8D0-E14E-429F-BABE-F3DAC695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2AC58-7ABC-48FB-A982-73709B37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8FE2C-9C17-46F8-8196-50A5B0A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9965C-55E0-4517-8F60-D0C744E42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2FD19F-18FE-475E-84E2-7C766A9C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79AD6E-36CD-4AE4-B912-A0560E4FF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7B5F44-DD38-4C46-9B13-45967D815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FBDBF2-9784-4378-9BBA-2504EEF9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DE441C-4BD4-48EF-A83A-BF3C11EA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C5CE35-49BE-4B3B-BEC2-1D80BC6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38BE2-790A-49B0-9BBD-E9DA957F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29227A-B0D4-4DB2-BB2C-75858FA2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C660D2-DFF6-442E-A517-CB090698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DAE324-417C-47B9-B7C5-E7BE150F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1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7D0523-D49D-4CA6-8A39-846E5B79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19B47-7073-4C46-B152-F5F4C3B6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D851A4-304C-4A1F-BC38-08B303AF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7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DE698-9CBB-41FC-8261-9EB8606E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00982-A244-477A-B793-1F03D834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DCF3F-1400-4605-BCA9-F557DF214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3F3A6-7191-4617-9D3A-90468B58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4066F-30E7-41C5-85A1-0F08C83D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DC774-5A55-44F5-88DA-D84604B5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6894D-42F7-49E8-8558-5E689722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CC2851-731F-431B-B490-6F52969B9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11DA11-4C41-4D9C-B5CD-06575497C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109D4-0CDA-4893-A5AB-B38588EC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9787-7747-4C72-A361-60059E49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C04B63-88EA-403C-95D0-97EC1CF8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2B100-18ED-43B0-86CA-F57B1013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09783D-A814-4820-8780-8FD3498B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B8146-6B30-475F-B233-7309CDE13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D7D5-6C44-4A61-9955-0E7CAB6043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00DFA-615E-4C30-950D-1648B3870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DA7CC-4446-4837-82F3-B320B6FD0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8368-3455-4AA0-940E-B47DD6533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E9BA9-FCC0-4B4E-9D05-49BE592A5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755" y="143027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Обучающий семинар</a:t>
            </a:r>
            <a:b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для руководителей отрядов ЮИД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F3DEDE-763F-4CA7-BECA-C84BA4DE3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887" y="3907615"/>
            <a:ext cx="7461380" cy="876656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73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проведения занятий в рамках проекта «Наставник ЮИД»</a:t>
            </a:r>
          </a:p>
        </p:txBody>
      </p:sp>
      <p:cxnSp>
        <p:nvCxnSpPr>
          <p:cNvPr id="5" name="Straight Connector 81">
            <a:extLst>
              <a:ext uri="{FF2B5EF4-FFF2-40B4-BE49-F238E27FC236}">
                <a16:creationId xmlns:a16="http://schemas.microsoft.com/office/drawing/2014/main" id="{C8FE0DED-D099-4E9F-9B57-0361236A46CA}"/>
              </a:ext>
            </a:extLst>
          </p:cNvPr>
          <p:cNvCxnSpPr>
            <a:cxnSpLocks/>
          </p:cNvCxnSpPr>
          <p:nvPr/>
        </p:nvCxnSpPr>
        <p:spPr>
          <a:xfrm>
            <a:off x="2258733" y="1670180"/>
            <a:ext cx="0" cy="5187820"/>
          </a:xfrm>
          <a:prstGeom prst="line">
            <a:avLst/>
          </a:prstGeom>
          <a:ln w="19050">
            <a:solidFill>
              <a:srgbClr val="FF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391DC6-642F-46D2-AA19-9B4B2795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31" y="5271223"/>
            <a:ext cx="619322" cy="619322"/>
          </a:xfrm>
          <a:prstGeom prst="flowChartConnector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BF71DB-A19F-4FCD-9ABE-787D469C0641}"/>
              </a:ext>
            </a:extLst>
          </p:cNvPr>
          <p:cNvSpPr txBox="1"/>
          <p:nvPr/>
        </p:nvSpPr>
        <p:spPr>
          <a:xfrm>
            <a:off x="3287950" y="5257718"/>
            <a:ext cx="3196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Спикер:</a:t>
            </a:r>
          </a:p>
          <a:p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Белова Елизавета, методолог</a:t>
            </a:r>
          </a:p>
        </p:txBody>
      </p:sp>
    </p:spTree>
    <p:extLst>
      <p:ext uri="{BB962C8B-B14F-4D97-AF65-F5344CB8AC3E}">
        <p14:creationId xmlns:p14="http://schemas.microsoft.com/office/powerpoint/2010/main" val="223837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E378CB1C-8EEC-4638-9103-DFE497707D8A}"/>
              </a:ext>
            </a:extLst>
          </p:cNvPr>
          <p:cNvSpPr/>
          <p:nvPr/>
        </p:nvSpPr>
        <p:spPr>
          <a:xfrm>
            <a:off x="6786666" y="2106801"/>
            <a:ext cx="3996243" cy="3946052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E1586-6D11-4D26-8E14-B9460D8E0CE0}"/>
              </a:ext>
            </a:extLst>
          </p:cNvPr>
          <p:cNvSpPr txBox="1"/>
          <p:nvPr/>
        </p:nvSpPr>
        <p:spPr>
          <a:xfrm>
            <a:off x="1343026" y="994185"/>
            <a:ext cx="9077326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Bebas Neue" charset="0"/>
                <a:cs typeface="Bebas Neue" charset="0"/>
              </a:rPr>
              <a:t>Требования педагогам-наставникам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Bebas Neue" charset="0"/>
              <a:cs typeface="Bebas Neue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CA798-2084-42D0-AACE-234F784797B2}"/>
              </a:ext>
            </a:extLst>
          </p:cNvPr>
          <p:cNvSpPr txBox="1"/>
          <p:nvPr/>
        </p:nvSpPr>
        <p:spPr>
          <a:xfrm>
            <a:off x="1343026" y="3121510"/>
            <a:ext cx="3812634" cy="18042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педагогов-наставников необходимо наличие и развитие следующих компетенций: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Организаторских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Коммуникативных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предметных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290" name="Picture 2" descr="Чтение книжной иллюстрации">
            <a:extLst>
              <a:ext uri="{FF2B5EF4-FFF2-40B4-BE49-F238E27FC236}">
                <a16:creationId xmlns:a16="http://schemas.microsoft.com/office/drawing/2014/main" id="{D8172BF3-8B9E-449D-BD89-FBE5A8E7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48" y="2054708"/>
            <a:ext cx="3809107" cy="380910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A0DADBCB-DB38-43CB-93EC-D411AEA4DE27}"/>
              </a:ext>
            </a:extLst>
          </p:cNvPr>
          <p:cNvSpPr/>
          <p:nvPr/>
        </p:nvSpPr>
        <p:spPr>
          <a:xfrm>
            <a:off x="10235773" y="1963780"/>
            <a:ext cx="720000" cy="72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7BB0D8F0-235B-441C-9F49-2F40436FBCF8}"/>
              </a:ext>
            </a:extLst>
          </p:cNvPr>
          <p:cNvSpPr/>
          <p:nvPr/>
        </p:nvSpPr>
        <p:spPr>
          <a:xfrm>
            <a:off x="11351835" y="2143780"/>
            <a:ext cx="360000" cy="36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8AB47B1F-4A15-4EC7-BCFF-6F0B9FAA12AC}"/>
              </a:ext>
            </a:extLst>
          </p:cNvPr>
          <p:cNvSpPr/>
          <p:nvPr/>
        </p:nvSpPr>
        <p:spPr>
          <a:xfrm>
            <a:off x="11658277" y="1604708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95AEE2F9-7295-4C0C-AEC8-0E86921754A9}"/>
              </a:ext>
            </a:extLst>
          </p:cNvPr>
          <p:cNvSpPr/>
          <p:nvPr/>
        </p:nvSpPr>
        <p:spPr>
          <a:xfrm>
            <a:off x="6762548" y="5873606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8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1343026" y="2995051"/>
            <a:ext cx="2814637" cy="5854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Мотивационная готовность: 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7E102-CE02-4BE9-9C76-BD55F7D527E4}"/>
              </a:ext>
            </a:extLst>
          </p:cNvPr>
          <p:cNvSpPr txBox="1"/>
          <p:nvPr/>
        </p:nvSpPr>
        <p:spPr>
          <a:xfrm>
            <a:off x="1343026" y="3719831"/>
            <a:ext cx="2814637" cy="16287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личная заинтересованность </a:t>
            </a:r>
            <a:r>
              <a:rPr lang="ru-RU" sz="1200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ЮИДовца</a:t>
            </a:r>
            <a:r>
              <a:rPr lang="ru-RU" sz="12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готовность принимать участие в мероприятии,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2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подготовка к проведению занятий,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проведение репетиций и др.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E1586-6D11-4D26-8E14-B9460D8E0CE0}"/>
              </a:ext>
            </a:extLst>
          </p:cNvPr>
          <p:cNvSpPr txBox="1"/>
          <p:nvPr/>
        </p:nvSpPr>
        <p:spPr>
          <a:xfrm>
            <a:off x="1343026" y="994185"/>
            <a:ext cx="9077326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Bebas Neue" charset="0"/>
                <a:cs typeface="Bebas Neue" charset="0"/>
              </a:rPr>
              <a:t>Требования к юным наставникам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Bebas Neue" charset="0"/>
              <a:cs typeface="Bebas Neue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F9A8F-1342-47B7-BE74-C4E4925FE46F}"/>
              </a:ext>
            </a:extLst>
          </p:cNvPr>
          <p:cNvSpPr txBox="1"/>
          <p:nvPr/>
        </p:nvSpPr>
        <p:spPr>
          <a:xfrm>
            <a:off x="4880553" y="2995051"/>
            <a:ext cx="3071957" cy="5854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Умение следовать инструкциям и правилам: 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23137-65BB-45EC-B6D9-A79A8930728F}"/>
              </a:ext>
            </a:extLst>
          </p:cNvPr>
          <p:cNvSpPr txBox="1"/>
          <p:nvPr/>
        </p:nvSpPr>
        <p:spPr>
          <a:xfrm>
            <a:off x="4880553" y="3719831"/>
            <a:ext cx="2814637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выполнение алгоритма проведения занятий согласно сценарию,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соблюдение формата занятий,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понимание своей роли как наставника и др.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CA798-2084-42D0-AACE-234F784797B2}"/>
              </a:ext>
            </a:extLst>
          </p:cNvPr>
          <p:cNvSpPr txBox="1"/>
          <p:nvPr/>
        </p:nvSpPr>
        <p:spPr>
          <a:xfrm>
            <a:off x="8418080" y="2995051"/>
            <a:ext cx="2814637" cy="5854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Коммуникационные навыки: 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2B089-4608-4318-900D-A8674F0CF5F1}"/>
              </a:ext>
            </a:extLst>
          </p:cNvPr>
          <p:cNvSpPr txBox="1"/>
          <p:nvPr/>
        </p:nvSpPr>
        <p:spPr>
          <a:xfrm>
            <a:off x="8418080" y="3719831"/>
            <a:ext cx="2814637" cy="19045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открытость к общению,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желание или готовность работать с аудиторией,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грамотная речь,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умение разрешать конфликты,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корректность в общении с детьми и др.</a:t>
            </a:r>
          </a:p>
        </p:txBody>
      </p:sp>
    </p:spTree>
    <p:extLst>
      <p:ext uri="{BB962C8B-B14F-4D97-AF65-F5344CB8AC3E}">
        <p14:creationId xmlns:p14="http://schemas.microsoft.com/office/powerpoint/2010/main" val="313097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9AF9EC3-6524-4DA7-A28D-10C323F438B9}"/>
              </a:ext>
            </a:extLst>
          </p:cNvPr>
          <p:cNvSpPr/>
          <p:nvPr/>
        </p:nvSpPr>
        <p:spPr>
          <a:xfrm>
            <a:off x="7836219" y="800100"/>
            <a:ext cx="3012758" cy="2525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240234-5B98-4B7D-B388-5DF535851BF9}"/>
              </a:ext>
            </a:extLst>
          </p:cNvPr>
          <p:cNvSpPr txBox="1"/>
          <p:nvPr/>
        </p:nvSpPr>
        <p:spPr>
          <a:xfrm>
            <a:off x="8260068" y="1425568"/>
            <a:ext cx="2160000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Занятия с детьми дошкольного и младшего школьного возраста, направленные на профилактику ДДТТ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D13352-194B-4025-A540-96418CA3CF34}"/>
              </a:ext>
            </a:extLst>
          </p:cNvPr>
          <p:cNvSpPr/>
          <p:nvPr/>
        </p:nvSpPr>
        <p:spPr>
          <a:xfrm>
            <a:off x="4502074" y="3532432"/>
            <a:ext cx="3012758" cy="2525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15A551-56DF-4594-AB54-8050E4260E3A}"/>
              </a:ext>
            </a:extLst>
          </p:cNvPr>
          <p:cNvSpPr txBox="1"/>
          <p:nvPr/>
        </p:nvSpPr>
        <p:spPr>
          <a:xfrm>
            <a:off x="4928452" y="4402903"/>
            <a:ext cx="2160000" cy="796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Школьные, районные мероприятия и мероприятия иного уровня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74D3CF-2BB2-4EF5-8FB2-433C1A10B5A3}"/>
              </a:ext>
            </a:extLst>
          </p:cNvPr>
          <p:cNvSpPr/>
          <p:nvPr/>
        </p:nvSpPr>
        <p:spPr>
          <a:xfrm>
            <a:off x="7836219" y="3532432"/>
            <a:ext cx="3012758" cy="2525468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08EF1C-09AF-4842-83E7-962720BC5CE5}"/>
              </a:ext>
            </a:extLst>
          </p:cNvPr>
          <p:cNvSpPr txBox="1"/>
          <p:nvPr/>
        </p:nvSpPr>
        <p:spPr>
          <a:xfrm>
            <a:off x="8260068" y="4399706"/>
            <a:ext cx="2160000" cy="796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Мероприятия, которые организуются совместно с Госавтоинспекцией РФ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0C23C4-0AE7-4FA8-AEB2-AD39A011C5A4}"/>
              </a:ext>
            </a:extLst>
          </p:cNvPr>
          <p:cNvSpPr txBox="1"/>
          <p:nvPr/>
        </p:nvSpPr>
        <p:spPr>
          <a:xfrm>
            <a:off x="929689" y="883917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Наставничество позволяет работать с различными формами деятельности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499CF2-9A75-492A-879A-CCBE3C950E0D}"/>
              </a:ext>
            </a:extLst>
          </p:cNvPr>
          <p:cNvSpPr txBox="1"/>
          <p:nvPr/>
        </p:nvSpPr>
        <p:spPr>
          <a:xfrm>
            <a:off x="929689" y="251567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Выделяются следующие формы работы, где участники отрядов ЮИД могут проявить себя в роли наставников</a:t>
            </a:r>
            <a:endParaRPr lang="ru-RU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74" name="Picture 2" descr="Иллюстрация концепции школьника детского сада">
            <a:extLst>
              <a:ext uri="{FF2B5EF4-FFF2-40B4-BE49-F238E27FC236}">
                <a16:creationId xmlns:a16="http://schemas.microsoft.com/office/drawing/2014/main" id="{54315A67-06A3-4EB7-B669-258834AA9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7711"/>
          <a:stretch/>
        </p:blipFill>
        <p:spPr bwMode="auto">
          <a:xfrm>
            <a:off x="1584569" y="3539567"/>
            <a:ext cx="2571090" cy="25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3E6491-8F8D-4F73-82DC-3DF8C175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50" y="4344523"/>
            <a:ext cx="342296" cy="33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C8F1C-510F-4050-B687-45600819D8D1}"/>
              </a:ext>
            </a:extLst>
          </p:cNvPr>
          <p:cNvSpPr txBox="1"/>
          <p:nvPr/>
        </p:nvSpPr>
        <p:spPr>
          <a:xfrm rot="247822">
            <a:off x="3019646" y="4328038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ЮИД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933228-C85F-4CE9-97FC-AB4DEBF0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5359">
            <a:off x="1602085" y="3788131"/>
            <a:ext cx="274938" cy="2687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616B78-161B-47BD-8009-C0D45C655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6009">
            <a:off x="2213225" y="3852060"/>
            <a:ext cx="328656" cy="312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CCC9E9-E383-4FF9-AADA-58B2DE56C1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52" r="8109"/>
          <a:stretch/>
        </p:blipFill>
        <p:spPr>
          <a:xfrm rot="737288">
            <a:off x="3443735" y="3826891"/>
            <a:ext cx="277339" cy="2780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610A6-A78E-4E5E-96DA-D43DFFF2A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96611">
            <a:off x="3927032" y="4006598"/>
            <a:ext cx="240808" cy="3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DB697A-87F8-46CD-B791-911B7AACBA55}"/>
              </a:ext>
            </a:extLst>
          </p:cNvPr>
          <p:cNvSpPr txBox="1"/>
          <p:nvPr/>
        </p:nvSpPr>
        <p:spPr>
          <a:xfrm>
            <a:off x="1760668" y="1707850"/>
            <a:ext cx="3116538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1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A2F7E-B11E-41F8-BE30-1565995A9D3C}"/>
              </a:ext>
            </a:extLst>
          </p:cNvPr>
          <p:cNvSpPr txBox="1"/>
          <p:nvPr/>
        </p:nvSpPr>
        <p:spPr>
          <a:xfrm>
            <a:off x="1760667" y="2588394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2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8F31B-E637-4091-BEBF-EF5A66263863}"/>
              </a:ext>
            </a:extLst>
          </p:cNvPr>
          <p:cNvSpPr txBox="1"/>
          <p:nvPr/>
        </p:nvSpPr>
        <p:spPr>
          <a:xfrm>
            <a:off x="1760667" y="4349482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4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779FE-0787-4D21-9F00-E3ECA5F4996E}"/>
              </a:ext>
            </a:extLst>
          </p:cNvPr>
          <p:cNvSpPr txBox="1"/>
          <p:nvPr/>
        </p:nvSpPr>
        <p:spPr>
          <a:xfrm>
            <a:off x="1760667" y="3468938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3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7661603-0029-418A-9D51-61814FB5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2877" y="2723063"/>
            <a:ext cx="300458" cy="300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DCC9A1-14C6-4B89-81B2-F63059101779}"/>
              </a:ext>
            </a:extLst>
          </p:cNvPr>
          <p:cNvSpPr txBox="1"/>
          <p:nvPr/>
        </p:nvSpPr>
        <p:spPr>
          <a:xfrm>
            <a:off x="1760668" y="2027097"/>
            <a:ext cx="3116537" cy="2010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Наставничество и его функции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7E3AD-F541-4BE6-AF17-4626C3984FE0}"/>
              </a:ext>
            </a:extLst>
          </p:cNvPr>
          <p:cNvSpPr txBox="1"/>
          <p:nvPr/>
        </p:nvSpPr>
        <p:spPr>
          <a:xfrm>
            <a:off x="1760668" y="2901305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Методика организации наставнической деятельности и проведения занятий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85DD0-93F9-4756-A159-4A3F7FC4A66B}"/>
              </a:ext>
            </a:extLst>
          </p:cNvPr>
          <p:cNvSpPr txBox="1"/>
          <p:nvPr/>
        </p:nvSpPr>
        <p:spPr>
          <a:xfrm>
            <a:off x="1760668" y="3793724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Место занятий в учебном и календарном планах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9FF6C-99DE-4946-BA0F-B54591D4ACC3}"/>
              </a:ext>
            </a:extLst>
          </p:cNvPr>
          <p:cNvSpPr txBox="1"/>
          <p:nvPr/>
        </p:nvSpPr>
        <p:spPr>
          <a:xfrm>
            <a:off x="1760668" y="4667932"/>
            <a:ext cx="3116537" cy="644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наставнической деятельности с привлечением родительской общественности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D1B60-9314-4DFD-A7BA-AA4259CFF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8" y="470701"/>
            <a:ext cx="5996473" cy="5996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ACDA42-8D79-4A93-9BF6-27EE163F4D8A}"/>
              </a:ext>
            </a:extLst>
          </p:cNvPr>
          <p:cNvSpPr txBox="1"/>
          <p:nvPr/>
        </p:nvSpPr>
        <p:spPr>
          <a:xfrm rot="21080642">
            <a:off x="8655631" y="277145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ЮИД</a:t>
            </a:r>
            <a:endParaRPr lang="ru-RU" sz="7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5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D469C-CBD2-4240-BE68-E05528D4CA48}"/>
              </a:ext>
            </a:extLst>
          </p:cNvPr>
          <p:cNvSpPr/>
          <p:nvPr/>
        </p:nvSpPr>
        <p:spPr>
          <a:xfrm>
            <a:off x="1550698" y="1526393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1888552" y="1687284"/>
            <a:ext cx="2184839" cy="19045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01.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Проведение занятия с участниками отрядов ЮИД по их ознакомлению с проектом «Наставник ЮИД», их ролью в мероприятиях и необходимым оборудованием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B69583-1D7C-4A16-97C3-48534FC5277C}"/>
              </a:ext>
            </a:extLst>
          </p:cNvPr>
          <p:cNvSpPr txBox="1"/>
          <p:nvPr/>
        </p:nvSpPr>
        <p:spPr>
          <a:xfrm rot="5400000">
            <a:off x="2588292" y="-1357289"/>
            <a:ext cx="738664" cy="427934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Схема реализации проекта на уровне </a:t>
            </a:r>
            <a:r>
              <a:rPr lang="ru-RU" dirty="0">
                <a:solidFill>
                  <a:srgbClr val="FF73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«педагог»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-«обучающийся»:</a:t>
            </a:r>
          </a:p>
        </p:txBody>
      </p:sp>
      <p:sp>
        <p:nvSpPr>
          <p:cNvPr id="22" name="Rectangle 49">
            <a:extLst>
              <a:ext uri="{FF2B5EF4-FFF2-40B4-BE49-F238E27FC236}">
                <a16:creationId xmlns:a16="http://schemas.microsoft.com/office/drawing/2014/main" id="{5B41F679-CBFB-4833-8644-FB0086F16A23}"/>
              </a:ext>
            </a:extLst>
          </p:cNvPr>
          <p:cNvSpPr/>
          <p:nvPr/>
        </p:nvSpPr>
        <p:spPr>
          <a:xfrm rot="5400000">
            <a:off x="2154679" y="-2522287"/>
            <a:ext cx="517885" cy="5367346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7C525965-B7AE-4D35-B2B1-3665E62E9BE8}"/>
              </a:ext>
            </a:extLst>
          </p:cNvPr>
          <p:cNvSpPr/>
          <p:nvPr/>
        </p:nvSpPr>
        <p:spPr>
          <a:xfrm>
            <a:off x="4903498" y="1526393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208EE5-285A-4699-9F05-645F40D299D8}"/>
              </a:ext>
            </a:extLst>
          </p:cNvPr>
          <p:cNvSpPr txBox="1"/>
          <p:nvPr/>
        </p:nvSpPr>
        <p:spPr>
          <a:xfrm>
            <a:off x="5241353" y="1667025"/>
            <a:ext cx="2184839" cy="19045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02.</a:t>
            </a:r>
          </a:p>
          <a:p>
            <a:pPr>
              <a:lnSpc>
                <a:spcPct val="150000"/>
              </a:lnSpc>
            </a:pPr>
            <a:r>
              <a:rPr lang="ru-RU" dirty="0"/>
              <a:t>Знакомство участников отрядов ЮИД с возрастными особенностями детей в возрасте 5-8 лет, базовыми педагогическими приемами и методами</a:t>
            </a:r>
            <a:endParaRPr 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67A41E48-8F92-45F0-A043-B66CA0F8F53F}"/>
              </a:ext>
            </a:extLst>
          </p:cNvPr>
          <p:cNvSpPr/>
          <p:nvPr/>
        </p:nvSpPr>
        <p:spPr>
          <a:xfrm>
            <a:off x="8144436" y="1526393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A20C5-4FB5-4B8B-A1CC-073835BF5153}"/>
              </a:ext>
            </a:extLst>
          </p:cNvPr>
          <p:cNvSpPr txBox="1"/>
          <p:nvPr/>
        </p:nvSpPr>
        <p:spPr>
          <a:xfrm>
            <a:off x="8482291" y="1780022"/>
            <a:ext cx="2184839" cy="10735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03.</a:t>
            </a:r>
          </a:p>
          <a:p>
            <a:pPr>
              <a:lnSpc>
                <a:spcPct val="150000"/>
              </a:lnSpc>
            </a:pPr>
            <a:r>
              <a:rPr lang="ru-RU" dirty="0"/>
              <a:t>Привлечение родительской общественности к реализации мероприятий</a:t>
            </a:r>
            <a:endParaRPr lang="en-US" dirty="0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79E86AA2-B8B5-4892-B96F-FFCBA51C0E11}"/>
              </a:ext>
            </a:extLst>
          </p:cNvPr>
          <p:cNvSpPr/>
          <p:nvPr/>
        </p:nvSpPr>
        <p:spPr>
          <a:xfrm>
            <a:off x="1550698" y="4044694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4392ED-615F-4066-A0C4-4173B42940FC}"/>
              </a:ext>
            </a:extLst>
          </p:cNvPr>
          <p:cNvSpPr txBox="1"/>
          <p:nvPr/>
        </p:nvSpPr>
        <p:spPr>
          <a:xfrm>
            <a:off x="1888553" y="4298323"/>
            <a:ext cx="2184839" cy="10735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04.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Проведение репетиций, подготовка к организации занятий</a:t>
            </a:r>
            <a:endParaRPr lang="en-US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9370EB16-0CB5-4971-82F5-8EC1F4B329EE}"/>
              </a:ext>
            </a:extLst>
          </p:cNvPr>
          <p:cNvSpPr/>
          <p:nvPr/>
        </p:nvSpPr>
        <p:spPr>
          <a:xfrm>
            <a:off x="4903498" y="4044694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948B3A-97BA-4EDF-8784-B747E5F0BFE5}"/>
              </a:ext>
            </a:extLst>
          </p:cNvPr>
          <p:cNvSpPr txBox="1"/>
          <p:nvPr/>
        </p:nvSpPr>
        <p:spPr>
          <a:xfrm>
            <a:off x="5241353" y="4298323"/>
            <a:ext cx="2184839" cy="10735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05.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Проведение заключительного инструктажа перед началом проведения занятий</a:t>
            </a:r>
            <a:endParaRPr lang="en-US" dirty="0"/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5555DA21-6001-407F-8437-75C975D1FC89}"/>
              </a:ext>
            </a:extLst>
          </p:cNvPr>
          <p:cNvSpPr/>
          <p:nvPr/>
        </p:nvSpPr>
        <p:spPr>
          <a:xfrm>
            <a:off x="8144436" y="4045584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FFC1A5-4045-4351-B660-A44D62DC68FD}"/>
              </a:ext>
            </a:extLst>
          </p:cNvPr>
          <p:cNvSpPr txBox="1"/>
          <p:nvPr/>
        </p:nvSpPr>
        <p:spPr>
          <a:xfrm>
            <a:off x="8482291" y="4299213"/>
            <a:ext cx="2402960" cy="16275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06.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Проведение занятий с детьми в возрасте 5-8 лет наставниками-участниками отрядов ЮИД в соответствии с календарным планом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1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D1F7B9CF-A338-41EA-BDF4-8E9E80D5E08C}"/>
              </a:ext>
            </a:extLst>
          </p:cNvPr>
          <p:cNvSpPr/>
          <p:nvPr/>
        </p:nvSpPr>
        <p:spPr>
          <a:xfrm>
            <a:off x="5300931" y="4268268"/>
            <a:ext cx="2267188" cy="2226342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FD469C-CBD2-4240-BE68-E05528D4CA48}"/>
              </a:ext>
            </a:extLst>
          </p:cNvPr>
          <p:cNvSpPr/>
          <p:nvPr/>
        </p:nvSpPr>
        <p:spPr>
          <a:xfrm>
            <a:off x="1550698" y="1526393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493352-36BD-4A8C-9D9B-4EFC4D914861}"/>
              </a:ext>
            </a:extLst>
          </p:cNvPr>
          <p:cNvSpPr txBox="1"/>
          <p:nvPr/>
        </p:nvSpPr>
        <p:spPr>
          <a:xfrm>
            <a:off x="1888552" y="1687284"/>
            <a:ext cx="2184839" cy="19045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01.</a:t>
            </a:r>
          </a:p>
          <a:p>
            <a:pPr>
              <a:lnSpc>
                <a:spcPct val="150000"/>
              </a:lnSpc>
            </a:pPr>
            <a:r>
              <a:rPr lang="ru-RU" dirty="0"/>
              <a:t>Подготовительный этап. Осуществляется знакомство участников отрядов ЮИД с необходимым оборудованием для проведения занятий с участием детей 5-8 лет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B69583-1D7C-4A16-97C3-48534FC5277C}"/>
              </a:ext>
            </a:extLst>
          </p:cNvPr>
          <p:cNvSpPr txBox="1"/>
          <p:nvPr/>
        </p:nvSpPr>
        <p:spPr>
          <a:xfrm rot="5400000">
            <a:off x="2588292" y="-1357289"/>
            <a:ext cx="738664" cy="427934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Схема реализации проекта на уровне </a:t>
            </a:r>
            <a:r>
              <a:rPr lang="ru-RU" dirty="0">
                <a:solidFill>
                  <a:srgbClr val="FF73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«обучающийся»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-«обучающийся»:</a:t>
            </a:r>
          </a:p>
        </p:txBody>
      </p:sp>
      <p:sp>
        <p:nvSpPr>
          <p:cNvPr id="22" name="Rectangle 49">
            <a:extLst>
              <a:ext uri="{FF2B5EF4-FFF2-40B4-BE49-F238E27FC236}">
                <a16:creationId xmlns:a16="http://schemas.microsoft.com/office/drawing/2014/main" id="{5B41F679-CBFB-4833-8644-FB0086F16A23}"/>
              </a:ext>
            </a:extLst>
          </p:cNvPr>
          <p:cNvSpPr/>
          <p:nvPr/>
        </p:nvSpPr>
        <p:spPr>
          <a:xfrm rot="5400000">
            <a:off x="2154679" y="-2522287"/>
            <a:ext cx="517885" cy="5367346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7C525965-B7AE-4D35-B2B1-3665E62E9BE8}"/>
              </a:ext>
            </a:extLst>
          </p:cNvPr>
          <p:cNvSpPr/>
          <p:nvPr/>
        </p:nvSpPr>
        <p:spPr>
          <a:xfrm>
            <a:off x="4903498" y="1526393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208EE5-285A-4699-9F05-645F40D299D8}"/>
              </a:ext>
            </a:extLst>
          </p:cNvPr>
          <p:cNvSpPr txBox="1"/>
          <p:nvPr/>
        </p:nvSpPr>
        <p:spPr>
          <a:xfrm>
            <a:off x="5241353" y="1667025"/>
            <a:ext cx="2184839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02.</a:t>
            </a:r>
          </a:p>
          <a:p>
            <a:pPr>
              <a:lnSpc>
                <a:spcPct val="150000"/>
              </a:lnSpc>
            </a:pPr>
            <a:r>
              <a:rPr lang="ru-RU" dirty="0"/>
              <a:t>Репетиционный этап. Проводится подготовка участников отрядов ЮИД к проведению занятий</a:t>
            </a:r>
            <a:endParaRPr 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67A41E48-8F92-45F0-A043-B66CA0F8F53F}"/>
              </a:ext>
            </a:extLst>
          </p:cNvPr>
          <p:cNvSpPr/>
          <p:nvPr/>
        </p:nvSpPr>
        <p:spPr>
          <a:xfrm>
            <a:off x="8144436" y="1526393"/>
            <a:ext cx="2921544" cy="2226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A20C5-4FB5-4B8B-A1CC-073835BF5153}"/>
              </a:ext>
            </a:extLst>
          </p:cNvPr>
          <p:cNvSpPr txBox="1"/>
          <p:nvPr/>
        </p:nvSpPr>
        <p:spPr>
          <a:xfrm>
            <a:off x="8482291" y="1780022"/>
            <a:ext cx="2184839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03.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Проведение занятий. Участниками отрядов ЮИД проводятся занятия с участием детей 5-8 лет</a:t>
            </a:r>
            <a:endParaRPr lang="en-US" dirty="0"/>
          </a:p>
        </p:txBody>
      </p:sp>
      <p:pic>
        <p:nvPicPr>
          <p:cNvPr id="4098" name="Picture 2" descr="Думайте нестандартно, концептуальная иллюстрация">
            <a:extLst>
              <a:ext uri="{FF2B5EF4-FFF2-40B4-BE49-F238E27FC236}">
                <a16:creationId xmlns:a16="http://schemas.microsoft.com/office/drawing/2014/main" id="{B682733A-FD69-4335-A04D-931379A8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31" y="4268268"/>
            <a:ext cx="2126678" cy="21266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A15CFA95-0706-47C5-8822-ADAFC87BFD33}"/>
              </a:ext>
            </a:extLst>
          </p:cNvPr>
          <p:cNvSpPr/>
          <p:nvPr/>
        </p:nvSpPr>
        <p:spPr>
          <a:xfrm>
            <a:off x="7758009" y="4498799"/>
            <a:ext cx="720000" cy="72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12E4FE3F-5C23-43B4-9490-3170D2FC0555}"/>
              </a:ext>
            </a:extLst>
          </p:cNvPr>
          <p:cNvSpPr/>
          <p:nvPr/>
        </p:nvSpPr>
        <p:spPr>
          <a:xfrm>
            <a:off x="7758009" y="5570121"/>
            <a:ext cx="360000" cy="36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22D5F00C-4CAA-430F-A676-1918E0E73277}"/>
              </a:ext>
            </a:extLst>
          </p:cNvPr>
          <p:cNvSpPr/>
          <p:nvPr/>
        </p:nvSpPr>
        <p:spPr>
          <a:xfrm>
            <a:off x="8827434" y="4339768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5176D3CA-2C56-44DA-82D7-A014AE4DCF02}"/>
              </a:ext>
            </a:extLst>
          </p:cNvPr>
          <p:cNvSpPr/>
          <p:nvPr/>
        </p:nvSpPr>
        <p:spPr>
          <a:xfrm>
            <a:off x="4931041" y="5840121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8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A0F5C-5C6B-47C2-96B1-DCDB923954D3}"/>
              </a:ext>
            </a:extLst>
          </p:cNvPr>
          <p:cNvSpPr txBox="1"/>
          <p:nvPr/>
        </p:nvSpPr>
        <p:spPr>
          <a:xfrm>
            <a:off x="1317625" y="1207901"/>
            <a:ext cx="9505950" cy="1209562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Организация занятий проводится в соответствии со сценариями, которые находятся в Приложениях 1-6 Методических рекомендаций</a:t>
            </a:r>
            <a:endParaRPr lang="fr-FR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348F8-43F1-4CD6-A9E9-3DB41EBD02A0}"/>
              </a:ext>
            </a:extLst>
          </p:cNvPr>
          <p:cNvSpPr txBox="1"/>
          <p:nvPr/>
        </p:nvSpPr>
        <p:spPr>
          <a:xfrm>
            <a:off x="1317625" y="3255153"/>
            <a:ext cx="2814637" cy="8901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Сценарии на тему пешеходной безопасности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55B95-9AF8-46EE-810D-A7CCB0EBDBB9}"/>
              </a:ext>
            </a:extLst>
          </p:cNvPr>
          <p:cNvSpPr txBox="1"/>
          <p:nvPr/>
        </p:nvSpPr>
        <p:spPr>
          <a:xfrm>
            <a:off x="1317625" y="4440538"/>
            <a:ext cx="2814637" cy="519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«Я-пешеход» для 5-6 лет и </a:t>
            </a:r>
          </a:p>
          <a:p>
            <a:pPr>
              <a:lnSpc>
                <a:spcPct val="150000"/>
              </a:lnSpc>
            </a:pPr>
            <a:r>
              <a:rPr lang="ru-RU" dirty="0"/>
              <a:t>«Юные пешеходы» для 7-8 лет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343E3-D09E-49DC-8F9C-262DE591464B}"/>
              </a:ext>
            </a:extLst>
          </p:cNvPr>
          <p:cNvSpPr txBox="1"/>
          <p:nvPr/>
        </p:nvSpPr>
        <p:spPr>
          <a:xfrm>
            <a:off x="4951413" y="3255153"/>
            <a:ext cx="2814637" cy="8901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Сценарии на тему пассажирской безопасности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D89BB-025E-4674-866E-D8EA3BE6C753}"/>
              </a:ext>
            </a:extLst>
          </p:cNvPr>
          <p:cNvSpPr txBox="1"/>
          <p:nvPr/>
        </p:nvSpPr>
        <p:spPr>
          <a:xfrm>
            <a:off x="4951413" y="4440538"/>
            <a:ext cx="2814637" cy="519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«Я-пассажир» для 5-6 лет и </a:t>
            </a:r>
          </a:p>
          <a:p>
            <a:pPr>
              <a:lnSpc>
                <a:spcPct val="150000"/>
              </a:lnSpc>
            </a:pPr>
            <a:r>
              <a:rPr lang="ru-RU" dirty="0"/>
              <a:t>«Юные пассажиры» для 7-8 лет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5E3EF-AB85-4604-82A5-D898E782AF5A}"/>
              </a:ext>
            </a:extLst>
          </p:cNvPr>
          <p:cNvSpPr txBox="1"/>
          <p:nvPr/>
        </p:nvSpPr>
        <p:spPr>
          <a:xfrm>
            <a:off x="8585201" y="3255153"/>
            <a:ext cx="2814637" cy="8901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Сценарии на тему безопасности велосипедиста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2C46B-F95F-4B8C-B549-C3992FAE0CE6}"/>
              </a:ext>
            </a:extLst>
          </p:cNvPr>
          <p:cNvSpPr txBox="1"/>
          <p:nvPr/>
        </p:nvSpPr>
        <p:spPr>
          <a:xfrm>
            <a:off x="8585201" y="4440538"/>
            <a:ext cx="2814637" cy="519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«Я-велосипедист» для 5-6 лет и </a:t>
            </a:r>
          </a:p>
          <a:p>
            <a:pPr>
              <a:lnSpc>
                <a:spcPct val="150000"/>
              </a:lnSpc>
            </a:pPr>
            <a:r>
              <a:rPr lang="ru-RU" dirty="0"/>
              <a:t>«Юные велосипедисты» для 7-8 лет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BA741-8914-46A0-A21E-5D42EA3EC210}"/>
              </a:ext>
            </a:extLst>
          </p:cNvPr>
          <p:cNvSpPr txBox="1"/>
          <p:nvPr/>
        </p:nvSpPr>
        <p:spPr>
          <a:xfrm>
            <a:off x="1317625" y="2900699"/>
            <a:ext cx="1809750" cy="206851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2 сценария</a:t>
            </a:r>
            <a:r>
              <a:rPr lang="en-US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fr-FR" sz="12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EFC96-9D1E-4AA9-B665-F63DCF27F3B6}"/>
              </a:ext>
            </a:extLst>
          </p:cNvPr>
          <p:cNvSpPr txBox="1"/>
          <p:nvPr/>
        </p:nvSpPr>
        <p:spPr>
          <a:xfrm>
            <a:off x="4951413" y="2900699"/>
            <a:ext cx="1809750" cy="206851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2 сценария</a:t>
            </a:r>
            <a:r>
              <a:rPr lang="en-US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fr-FR" sz="12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BDD8CA-7A80-4CB9-8707-8FB128ED213E}"/>
              </a:ext>
            </a:extLst>
          </p:cNvPr>
          <p:cNvSpPr txBox="1"/>
          <p:nvPr/>
        </p:nvSpPr>
        <p:spPr>
          <a:xfrm>
            <a:off x="8585201" y="2900699"/>
            <a:ext cx="1809750" cy="206851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2 сценария</a:t>
            </a:r>
            <a:r>
              <a:rPr lang="en-US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fr-FR" sz="12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A0F5C-5C6B-47C2-96B1-DCDB923954D3}"/>
              </a:ext>
            </a:extLst>
          </p:cNvPr>
          <p:cNvSpPr txBox="1"/>
          <p:nvPr/>
        </p:nvSpPr>
        <p:spPr>
          <a:xfrm>
            <a:off x="1317624" y="2648184"/>
            <a:ext cx="4090954" cy="1597360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Рекомендованный алгоритм организации занятия юными наставниками</a:t>
            </a:r>
            <a:endParaRPr lang="fr-FR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348F8-43F1-4CD6-A9E9-3DB41EBD02A0}"/>
              </a:ext>
            </a:extLst>
          </p:cNvPr>
          <p:cNvSpPr txBox="1"/>
          <p:nvPr/>
        </p:nvSpPr>
        <p:spPr>
          <a:xfrm>
            <a:off x="6579143" y="1206140"/>
            <a:ext cx="2814637" cy="2807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01. Приветствие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55B95-9AF8-46EE-810D-A7CCB0EBDBB9}"/>
              </a:ext>
            </a:extLst>
          </p:cNvPr>
          <p:cNvSpPr txBox="1"/>
          <p:nvPr/>
        </p:nvSpPr>
        <p:spPr>
          <a:xfrm>
            <a:off x="6579143" y="1637242"/>
            <a:ext cx="2020110" cy="796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 err="1"/>
              <a:t>ЮИДовцы</a:t>
            </a:r>
            <a:r>
              <a:rPr lang="ru-RU" dirty="0"/>
              <a:t>-наставники приветствуют участников собрания и представляются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343E3-D09E-49DC-8F9C-262DE591464B}"/>
              </a:ext>
            </a:extLst>
          </p:cNvPr>
          <p:cNvSpPr txBox="1"/>
          <p:nvPr/>
        </p:nvSpPr>
        <p:spPr>
          <a:xfrm>
            <a:off x="9232496" y="1206140"/>
            <a:ext cx="2814637" cy="2807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02. Введение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D89BB-025E-4674-866E-D8EA3BE6C753}"/>
              </a:ext>
            </a:extLst>
          </p:cNvPr>
          <p:cNvSpPr txBox="1"/>
          <p:nvPr/>
        </p:nvSpPr>
        <p:spPr>
          <a:xfrm>
            <a:off x="9262776" y="1642245"/>
            <a:ext cx="2020110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 err="1"/>
              <a:t>ЮИДовцы</a:t>
            </a:r>
            <a:r>
              <a:rPr lang="ru-RU" dirty="0"/>
              <a:t>-наставники оповещают детей-участников занятия о теме занятия, ставят цель, задачи и описывают план занятия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4696A-408B-4AC1-B46D-E5F96BA0DE44}"/>
              </a:ext>
            </a:extLst>
          </p:cNvPr>
          <p:cNvSpPr txBox="1"/>
          <p:nvPr/>
        </p:nvSpPr>
        <p:spPr>
          <a:xfrm>
            <a:off x="6579143" y="3429000"/>
            <a:ext cx="2814637" cy="8901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03. Проведение 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занятия согласно сценарию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FAEC7-5DB5-481A-A06E-0C8196146841}"/>
              </a:ext>
            </a:extLst>
          </p:cNvPr>
          <p:cNvSpPr txBox="1"/>
          <p:nvPr/>
        </p:nvSpPr>
        <p:spPr>
          <a:xfrm>
            <a:off x="6579143" y="4419103"/>
            <a:ext cx="2117386" cy="10735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ЮИДовцы-наставники под руководством педагога-наставника проводят занятие согласно сценарию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02D0B-D9A5-4CCF-8B96-078ACBF3BEEB}"/>
              </a:ext>
            </a:extLst>
          </p:cNvPr>
          <p:cNvSpPr txBox="1"/>
          <p:nvPr/>
        </p:nvSpPr>
        <p:spPr>
          <a:xfrm>
            <a:off x="9232496" y="4419103"/>
            <a:ext cx="2020110" cy="16275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ЮИДовцы-наставники выдают детям-участникам занятия раздаточную продукцию согласно плану, указанному в методических рекомендация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A3339-6EE1-46FE-8A65-17BFFE386B87}"/>
              </a:ext>
            </a:extLst>
          </p:cNvPr>
          <p:cNvSpPr txBox="1"/>
          <p:nvPr/>
        </p:nvSpPr>
        <p:spPr>
          <a:xfrm>
            <a:off x="9232496" y="3429000"/>
            <a:ext cx="1905676" cy="8901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04. Выдача раздаточной продукции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051256C8-13FF-4735-9752-9203985C458A}"/>
              </a:ext>
            </a:extLst>
          </p:cNvPr>
          <p:cNvSpPr/>
          <p:nvPr/>
        </p:nvSpPr>
        <p:spPr>
          <a:xfrm>
            <a:off x="-968443" y="2292194"/>
            <a:ext cx="2267188" cy="2226342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9">
            <a:extLst>
              <a:ext uri="{FF2B5EF4-FFF2-40B4-BE49-F238E27FC236}">
                <a16:creationId xmlns:a16="http://schemas.microsoft.com/office/drawing/2014/main" id="{AD79B07B-BDBA-4ED2-BBE0-1456FDB9ACF7}"/>
              </a:ext>
            </a:extLst>
          </p:cNvPr>
          <p:cNvSpPr txBox="1"/>
          <p:nvPr/>
        </p:nvSpPr>
        <p:spPr>
          <a:xfrm>
            <a:off x="1321794" y="2604632"/>
            <a:ext cx="2351710" cy="8894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6 парт или столов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735C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946AE21-3762-42B9-B79C-BD1023DED218}"/>
              </a:ext>
            </a:extLst>
          </p:cNvPr>
          <p:cNvSpPr txBox="1"/>
          <p:nvPr/>
        </p:nvSpPr>
        <p:spPr>
          <a:xfrm>
            <a:off x="1321794" y="3541187"/>
            <a:ext cx="2372941" cy="644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Парты стоят парами по 3 стола</a:t>
            </a:r>
            <a:br>
              <a:rPr kumimoji="0" lang="ru-RU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kumimoji="0" lang="ru-RU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на достаточной дистанции друг от друга</a:t>
            </a:r>
            <a:endParaRPr kumimoji="0" lang="en-US" sz="12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6ABDA1D-D131-4A5A-B37D-FCF0B0EE45CC}"/>
              </a:ext>
            </a:extLst>
          </p:cNvPr>
          <p:cNvSpPr txBox="1"/>
          <p:nvPr/>
        </p:nvSpPr>
        <p:spPr>
          <a:xfrm>
            <a:off x="1321794" y="681053"/>
            <a:ext cx="727745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Требования к организации занятия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292C2F-36B7-425F-8849-7E3B8EC4EC7F}"/>
              </a:ext>
            </a:extLst>
          </p:cNvPr>
          <p:cNvSpPr txBox="1"/>
          <p:nvPr/>
        </p:nvSpPr>
        <p:spPr>
          <a:xfrm>
            <a:off x="4410172" y="2620021"/>
            <a:ext cx="4150688" cy="8894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735C"/>
                </a:solidFill>
                <a:cs typeface="Segoe UI Semibold" panose="020B0702040204020203" pitchFamily="34" charset="0"/>
              </a:rPr>
              <a:t>3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юных 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наставника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735C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50D85690-B2BE-41F1-A619-0B1F10B0DD04}"/>
              </a:ext>
            </a:extLst>
          </p:cNvPr>
          <p:cNvSpPr txBox="1"/>
          <p:nvPr/>
        </p:nvSpPr>
        <p:spPr>
          <a:xfrm>
            <a:off x="4431403" y="3541187"/>
            <a:ext cx="2372941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Каждый наставник работает с группой из не более чем 10 детей</a:t>
            </a:r>
            <a:endParaRPr kumimoji="0" lang="en-US" sz="12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30FD7737-C73B-4A45-9D3F-0AD47453EEC7}"/>
              </a:ext>
            </a:extLst>
          </p:cNvPr>
          <p:cNvSpPr txBox="1"/>
          <p:nvPr/>
        </p:nvSpPr>
        <p:spPr>
          <a:xfrm>
            <a:off x="7541012" y="2600233"/>
            <a:ext cx="3308150" cy="88947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~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30 детей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в одной группе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735C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00B846D1-4277-4F5E-AA81-3F6E5F35B72C}"/>
              </a:ext>
            </a:extLst>
          </p:cNvPr>
          <p:cNvSpPr txBox="1"/>
          <p:nvPr/>
        </p:nvSpPr>
        <p:spPr>
          <a:xfrm>
            <a:off x="7541012" y="3541187"/>
            <a:ext cx="2372941" cy="8658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Среднее значение численности детей в дошкольной группе, 1-2 классе образовательной организации </a:t>
            </a:r>
            <a:endParaRPr kumimoji="0" lang="en-US" sz="12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6F1CBA-B932-4B40-AE91-C4D34C75F0BC}"/>
              </a:ext>
            </a:extLst>
          </p:cNvPr>
          <p:cNvSpPr txBox="1"/>
          <p:nvPr/>
        </p:nvSpPr>
        <p:spPr>
          <a:xfrm>
            <a:off x="1199388" y="5357134"/>
            <a:ext cx="8363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столах должны быть размещены игровые поля «Карта с дорожной инфраструктурой». </a:t>
            </a:r>
          </a:p>
          <a:p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 каждого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ЮИДовца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должен быть свой набор оборудования.  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BC220F4B-DC4B-4570-A295-FFE221392488}"/>
              </a:ext>
            </a:extLst>
          </p:cNvPr>
          <p:cNvSpPr txBox="1"/>
          <p:nvPr/>
        </p:nvSpPr>
        <p:spPr>
          <a:xfrm>
            <a:off x="1269693" y="4898547"/>
            <a:ext cx="2580515" cy="45858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735C"/>
                </a:solidFill>
                <a:cs typeface="Segoe UI Semibold" panose="020B0702040204020203" pitchFamily="34" charset="0"/>
              </a:rPr>
              <a:t>Кроме того: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735C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7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B73E4CB8-B263-4D66-9C47-6E9C7A3E7062}"/>
              </a:ext>
            </a:extLst>
          </p:cNvPr>
          <p:cNvSpPr/>
          <p:nvPr/>
        </p:nvSpPr>
        <p:spPr>
          <a:xfrm>
            <a:off x="3521540" y="1302920"/>
            <a:ext cx="1133815" cy="1166477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DE3BD4DB-7569-4794-BDE1-CA4AB7560A68}"/>
              </a:ext>
            </a:extLst>
          </p:cNvPr>
          <p:cNvSpPr/>
          <p:nvPr/>
        </p:nvSpPr>
        <p:spPr>
          <a:xfrm>
            <a:off x="649589" y="1735608"/>
            <a:ext cx="4076700" cy="4076699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6096000" y="1342027"/>
            <a:ext cx="4643017" cy="1040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Оборудование проекта «Наставник ЮИД»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7E102-CE02-4BE9-9C76-BD55F7D527E4}"/>
              </a:ext>
            </a:extLst>
          </p:cNvPr>
          <p:cNvSpPr txBox="1"/>
          <p:nvPr/>
        </p:nvSpPr>
        <p:spPr>
          <a:xfrm>
            <a:off x="6096000" y="2729726"/>
            <a:ext cx="4913380" cy="2868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Брендированный чемоданчик или кейс;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игровое поле «Карта с дорожной инфраструктурой»;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Набор дорожных знаков;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Набор «Участники дорожного движения. Транспорт»;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Набор «Участники дорожного движения. Фигурки людей»;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Набор «Светофоры»;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Набор «Информационные карточки с дорожными знаками»;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Буклет «ПДД для детей в возрасте 5-6 лет» </a:t>
            </a:r>
          </a:p>
        </p:txBody>
      </p:sp>
      <p:pic>
        <p:nvPicPr>
          <p:cNvPr id="6146" name="Picture 2" descr="Иллюстрация концепции мегафона">
            <a:extLst>
              <a:ext uri="{FF2B5EF4-FFF2-40B4-BE49-F238E27FC236}">
                <a16:creationId xmlns:a16="http://schemas.microsoft.com/office/drawing/2014/main" id="{486C0517-945C-49CF-8104-D3E316F7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21375"/>
            <a:ext cx="4076700" cy="40767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791EB736-39F0-4282-8B32-7AABC5B659D0}"/>
              </a:ext>
            </a:extLst>
          </p:cNvPr>
          <p:cNvSpPr/>
          <p:nvPr/>
        </p:nvSpPr>
        <p:spPr>
          <a:xfrm>
            <a:off x="4991099" y="623507"/>
            <a:ext cx="720000" cy="72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DEB75B99-B52B-4BA5-93D7-777226FBBE73}"/>
              </a:ext>
            </a:extLst>
          </p:cNvPr>
          <p:cNvSpPr/>
          <p:nvPr/>
        </p:nvSpPr>
        <p:spPr>
          <a:xfrm>
            <a:off x="4991099" y="1694829"/>
            <a:ext cx="360000" cy="36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C6CB6057-4E9E-40DA-AA35-55FD71CC9FDC}"/>
              </a:ext>
            </a:extLst>
          </p:cNvPr>
          <p:cNvSpPr/>
          <p:nvPr/>
        </p:nvSpPr>
        <p:spPr>
          <a:xfrm>
            <a:off x="6060524" y="464476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4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948CE-C207-4CCB-B3B2-76D22E3811CC}"/>
              </a:ext>
            </a:extLst>
          </p:cNvPr>
          <p:cNvSpPr txBox="1"/>
          <p:nvPr/>
        </p:nvSpPr>
        <p:spPr>
          <a:xfrm>
            <a:off x="1304925" y="2601900"/>
            <a:ext cx="3500437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Цель семинара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F1FA7-EC6D-4E96-B3A6-30F75D0E5371}"/>
              </a:ext>
            </a:extLst>
          </p:cNvPr>
          <p:cNvSpPr txBox="1"/>
          <p:nvPr/>
        </p:nvSpPr>
        <p:spPr>
          <a:xfrm>
            <a:off x="1304925" y="4021999"/>
            <a:ext cx="4143375" cy="2425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Основывается на двух направлениях работы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CE96E5-B5CE-402A-844C-65C0A3B0585A}"/>
              </a:ext>
            </a:extLst>
          </p:cNvPr>
          <p:cNvSpPr/>
          <p:nvPr/>
        </p:nvSpPr>
        <p:spPr>
          <a:xfrm>
            <a:off x="6672263" y="0"/>
            <a:ext cx="5519737" cy="6858000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6A69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8A07F2-9D8B-4888-8447-A7FA7F93695E}"/>
              </a:ext>
            </a:extLst>
          </p:cNvPr>
          <p:cNvSpPr txBox="1"/>
          <p:nvPr/>
        </p:nvSpPr>
        <p:spPr>
          <a:xfrm>
            <a:off x="8254128" y="1992290"/>
            <a:ext cx="308256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Идея «Наставник ЮИД»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AE9550-41CC-4FFF-90FD-34983F7955BB}"/>
              </a:ext>
            </a:extLst>
          </p:cNvPr>
          <p:cNvSpPr txBox="1"/>
          <p:nvPr/>
        </p:nvSpPr>
        <p:spPr>
          <a:xfrm>
            <a:off x="8251599" y="2426757"/>
            <a:ext cx="2635476" cy="519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dirty="0">
                <a:solidFill>
                  <a:prstClr val="white"/>
                </a:solidFill>
              </a:rPr>
              <a:t>Познакомить руководителей отрядов ЮИД с идеей проекта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63C93-31F2-441A-A6ED-5E1B282E1382}"/>
              </a:ext>
            </a:extLst>
          </p:cNvPr>
          <p:cNvSpPr txBox="1"/>
          <p:nvPr/>
        </p:nvSpPr>
        <p:spPr>
          <a:xfrm>
            <a:off x="8254128" y="3287558"/>
            <a:ext cx="2877291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Методика проведения занятий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5785E0-B39D-40B1-8381-5D72D373B244}"/>
              </a:ext>
            </a:extLst>
          </p:cNvPr>
          <p:cNvSpPr txBox="1"/>
          <p:nvPr/>
        </p:nvSpPr>
        <p:spPr>
          <a:xfrm>
            <a:off x="8251599" y="4021999"/>
            <a:ext cx="2635476" cy="10735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dirty="0">
                <a:solidFill>
                  <a:prstClr val="white"/>
                </a:solidFill>
              </a:rPr>
              <a:t>Познакомить руководителей отрядов ЮИД с методикой проведения занятий с участием активистов отрядов ЮИД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74A1B1-B426-4BE4-BF52-21D48C84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049" y="2044601"/>
            <a:ext cx="300458" cy="30045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0D3F298-7B03-45E3-9A7D-0C01297A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049" y="3450102"/>
            <a:ext cx="300458" cy="3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2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47E102-CE02-4BE9-9C76-BD55F7D527E4}"/>
              </a:ext>
            </a:extLst>
          </p:cNvPr>
          <p:cNvSpPr txBox="1"/>
          <p:nvPr/>
        </p:nvSpPr>
        <p:spPr>
          <a:xfrm>
            <a:off x="1321794" y="3117424"/>
            <a:ext cx="2966328" cy="10735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После проведения занятий «Я-пешеход» и «Юные пешеходы» участвующие в занятии дети получают в качестве раздаточной продукции </a:t>
            </a:r>
            <a:r>
              <a:rPr lang="ru-RU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световозвращающий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брелок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2BAFFC-7EA8-4959-A269-293249BACA4D}"/>
              </a:ext>
            </a:extLst>
          </p:cNvPr>
          <p:cNvSpPr txBox="1"/>
          <p:nvPr/>
        </p:nvSpPr>
        <p:spPr>
          <a:xfrm>
            <a:off x="1321794" y="2693189"/>
            <a:ext cx="1809750" cy="206851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1 занятие</a:t>
            </a:r>
            <a:r>
              <a:rPr lang="en-US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fr-FR" sz="12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66FBD-18A9-4268-8E08-02D241A7A8F5}"/>
              </a:ext>
            </a:extLst>
          </p:cNvPr>
          <p:cNvSpPr txBox="1"/>
          <p:nvPr/>
        </p:nvSpPr>
        <p:spPr>
          <a:xfrm>
            <a:off x="4985879" y="3117424"/>
            <a:ext cx="2966328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После проведения занятий «Я-пассажир» и «Юные пассажиры» участвующие в занятии дети получают в качестве раздаточной продукции 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три вида световозвращающих наклеек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ADC27-EADF-46E0-9569-47ADA82B08A8}"/>
              </a:ext>
            </a:extLst>
          </p:cNvPr>
          <p:cNvSpPr txBox="1"/>
          <p:nvPr/>
        </p:nvSpPr>
        <p:spPr>
          <a:xfrm>
            <a:off x="4985879" y="2693189"/>
            <a:ext cx="1809750" cy="206851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2 занятие</a:t>
            </a:r>
            <a:r>
              <a:rPr lang="en-US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fr-FR" sz="12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A81B11E-618E-4956-ABC9-58E2EE33C89F}"/>
              </a:ext>
            </a:extLst>
          </p:cNvPr>
          <p:cNvSpPr txBox="1"/>
          <p:nvPr/>
        </p:nvSpPr>
        <p:spPr>
          <a:xfrm>
            <a:off x="1321794" y="681053"/>
            <a:ext cx="9787193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По окончанию проведения каждого занятия, наставники раздают детям сувенирную продукцию: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63306-A060-4DE2-94A2-4BC718FCC9DB}"/>
              </a:ext>
            </a:extLst>
          </p:cNvPr>
          <p:cNvSpPr txBox="1"/>
          <p:nvPr/>
        </p:nvSpPr>
        <p:spPr>
          <a:xfrm>
            <a:off x="8455411" y="3117424"/>
            <a:ext cx="2966328" cy="1350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После проведения занятий «Я-велосипедист» и «Юные велосипедисты» участвующие в занятии дети получают в качестве раздаточной продукции 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слэп браслет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DA30-46B1-4AD7-A385-4ED6E16AF536}"/>
              </a:ext>
            </a:extLst>
          </p:cNvPr>
          <p:cNvSpPr txBox="1"/>
          <p:nvPr/>
        </p:nvSpPr>
        <p:spPr>
          <a:xfrm>
            <a:off x="8455411" y="2693189"/>
            <a:ext cx="1809750" cy="206851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3 занятие</a:t>
            </a:r>
            <a:r>
              <a:rPr lang="en-US" sz="12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fr-FR" sz="12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78760-2EC3-4088-9AF2-532A595C7DE5}"/>
              </a:ext>
            </a:extLst>
          </p:cNvPr>
          <p:cNvSpPr txBox="1"/>
          <p:nvPr/>
        </p:nvSpPr>
        <p:spPr>
          <a:xfrm>
            <a:off x="3048811" y="5050765"/>
            <a:ext cx="6094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Кроме того, по окончанию проведения всех трёх занятий, участвующие в мероприятии дети дошкольного и младшего школьного возраста получают от наставников </a:t>
            </a: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значки ЮИД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65EDCFAD-CF48-49B4-97A9-481A44F6B047}"/>
              </a:ext>
            </a:extLst>
          </p:cNvPr>
          <p:cNvSpPr/>
          <p:nvPr/>
        </p:nvSpPr>
        <p:spPr>
          <a:xfrm>
            <a:off x="2901029" y="4883444"/>
            <a:ext cx="147782" cy="1073564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74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A0F5C-5C6B-47C2-96B1-DCDB923954D3}"/>
              </a:ext>
            </a:extLst>
          </p:cNvPr>
          <p:cNvSpPr txBox="1"/>
          <p:nvPr/>
        </p:nvSpPr>
        <p:spPr>
          <a:xfrm>
            <a:off x="1317625" y="1207901"/>
            <a:ext cx="9505950" cy="1375761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Чтобы занятия проходили результативно, юным наставникам важно понимать, как именно взаимодействовать с детьми в возрасте 5-8 лет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1740C-C5EC-4E44-B1CC-60FD90A4348A}"/>
              </a:ext>
            </a:extLst>
          </p:cNvPr>
          <p:cNvSpPr txBox="1"/>
          <p:nvPr/>
        </p:nvSpPr>
        <p:spPr>
          <a:xfrm>
            <a:off x="1317625" y="3271867"/>
            <a:ext cx="4320000" cy="1898853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Один из наиболее эффективных способов проведения занятий и удержания внимания юной аудитории на теме занятия – </a:t>
            </a:r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игровая форма обучения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(беседы,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кейсовые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задания, разыгрывание игровых ситуаций, методы и приемы стимулирующего поощрения).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379CD-1253-45F1-941C-3AF9B7A8D9BC}"/>
              </a:ext>
            </a:extLst>
          </p:cNvPr>
          <p:cNvSpPr txBox="1"/>
          <p:nvPr/>
        </p:nvSpPr>
        <p:spPr>
          <a:xfrm>
            <a:off x="6630578" y="3271867"/>
            <a:ext cx="4192997" cy="2545184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 проведении занятий с детьми 5-8 лет важно основываться на таких принципах как наглядность и доступность преподносимого материала, подача информации по принципу от простого к сложному, повторение и практика, которые позволят закрепить полученные знания и конечно вежливость и терпение при общении с детьми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9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DB697A-87F8-46CD-B791-911B7AACBA55}"/>
              </a:ext>
            </a:extLst>
          </p:cNvPr>
          <p:cNvSpPr txBox="1"/>
          <p:nvPr/>
        </p:nvSpPr>
        <p:spPr>
          <a:xfrm>
            <a:off x="1760668" y="1707850"/>
            <a:ext cx="3116538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1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A2F7E-B11E-41F8-BE30-1565995A9D3C}"/>
              </a:ext>
            </a:extLst>
          </p:cNvPr>
          <p:cNvSpPr txBox="1"/>
          <p:nvPr/>
        </p:nvSpPr>
        <p:spPr>
          <a:xfrm>
            <a:off x="1760667" y="2588394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2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8F31B-E637-4091-BEBF-EF5A66263863}"/>
              </a:ext>
            </a:extLst>
          </p:cNvPr>
          <p:cNvSpPr txBox="1"/>
          <p:nvPr/>
        </p:nvSpPr>
        <p:spPr>
          <a:xfrm>
            <a:off x="1760667" y="4349482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4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779FE-0787-4D21-9F00-E3ECA5F4996E}"/>
              </a:ext>
            </a:extLst>
          </p:cNvPr>
          <p:cNvSpPr txBox="1"/>
          <p:nvPr/>
        </p:nvSpPr>
        <p:spPr>
          <a:xfrm>
            <a:off x="1760667" y="3468938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3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7661603-0029-418A-9D51-61814FB5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2877" y="3598556"/>
            <a:ext cx="300458" cy="300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DCC9A1-14C6-4B89-81B2-F63059101779}"/>
              </a:ext>
            </a:extLst>
          </p:cNvPr>
          <p:cNvSpPr txBox="1"/>
          <p:nvPr/>
        </p:nvSpPr>
        <p:spPr>
          <a:xfrm>
            <a:off x="1760668" y="2027097"/>
            <a:ext cx="3116537" cy="2010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Наставничество и его функции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7E3AD-F541-4BE6-AF17-4626C3984FE0}"/>
              </a:ext>
            </a:extLst>
          </p:cNvPr>
          <p:cNvSpPr txBox="1"/>
          <p:nvPr/>
        </p:nvSpPr>
        <p:spPr>
          <a:xfrm>
            <a:off x="1760668" y="2901305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Методика организации наставнической деятельности и проведения занятий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85DD0-93F9-4756-A159-4A3F7FC4A66B}"/>
              </a:ext>
            </a:extLst>
          </p:cNvPr>
          <p:cNvSpPr txBox="1"/>
          <p:nvPr/>
        </p:nvSpPr>
        <p:spPr>
          <a:xfrm>
            <a:off x="1760668" y="3793724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Место занятий в учебном и календарном планах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9FF6C-99DE-4946-BA0F-B54591D4ACC3}"/>
              </a:ext>
            </a:extLst>
          </p:cNvPr>
          <p:cNvSpPr txBox="1"/>
          <p:nvPr/>
        </p:nvSpPr>
        <p:spPr>
          <a:xfrm>
            <a:off x="1760668" y="4667932"/>
            <a:ext cx="3116537" cy="644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наставнической деятельности с привлечением родительской общественности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D1B60-9314-4DFD-A7BA-AA4259CFF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8" y="470701"/>
            <a:ext cx="5996473" cy="5996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D13631-6134-486F-B1FC-3F30689671B6}"/>
              </a:ext>
            </a:extLst>
          </p:cNvPr>
          <p:cNvSpPr txBox="1"/>
          <p:nvPr/>
        </p:nvSpPr>
        <p:spPr>
          <a:xfrm rot="21080642">
            <a:off x="8655631" y="277145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ЮИД</a:t>
            </a:r>
            <a:endParaRPr lang="ru-RU" sz="7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9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83DE6E-29C0-43F5-A18B-BCA1EF37A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33637"/>
              </p:ext>
            </p:extLst>
          </p:nvPr>
        </p:nvGraphicFramePr>
        <p:xfrm>
          <a:off x="5015809" y="1670524"/>
          <a:ext cx="6462831" cy="4537645"/>
        </p:xfrm>
        <a:graphic>
          <a:graphicData uri="http://schemas.openxmlformats.org/drawingml/2006/table">
            <a:tbl>
              <a:tblPr firstRow="1" firstCol="1" bandRow="1"/>
              <a:tblGrid>
                <a:gridCol w="1040300">
                  <a:extLst>
                    <a:ext uri="{9D8B030D-6E8A-4147-A177-3AD203B41FA5}">
                      <a16:colId xmlns:a16="http://schemas.microsoft.com/office/drawing/2014/main" val="496880673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val="1005693202"/>
                    </a:ext>
                  </a:extLst>
                </a:gridCol>
                <a:gridCol w="672955">
                  <a:extLst>
                    <a:ext uri="{9D8B030D-6E8A-4147-A177-3AD203B41FA5}">
                      <a16:colId xmlns:a16="http://schemas.microsoft.com/office/drawing/2014/main" val="581388071"/>
                    </a:ext>
                  </a:extLst>
                </a:gridCol>
                <a:gridCol w="1040300">
                  <a:extLst>
                    <a:ext uri="{9D8B030D-6E8A-4147-A177-3AD203B41FA5}">
                      <a16:colId xmlns:a16="http://schemas.microsoft.com/office/drawing/2014/main" val="3768464800"/>
                    </a:ext>
                  </a:extLst>
                </a:gridCol>
                <a:gridCol w="973624">
                  <a:extLst>
                    <a:ext uri="{9D8B030D-6E8A-4147-A177-3AD203B41FA5}">
                      <a16:colId xmlns:a16="http://schemas.microsoft.com/office/drawing/2014/main" val="3215014810"/>
                    </a:ext>
                  </a:extLst>
                </a:gridCol>
                <a:gridCol w="729755">
                  <a:extLst>
                    <a:ext uri="{9D8B030D-6E8A-4147-A177-3AD203B41FA5}">
                      <a16:colId xmlns:a16="http://schemas.microsoft.com/office/drawing/2014/main" val="3158159544"/>
                    </a:ext>
                  </a:extLst>
                </a:gridCol>
                <a:gridCol w="690858">
                  <a:extLst>
                    <a:ext uri="{9D8B030D-6E8A-4147-A177-3AD203B41FA5}">
                      <a16:colId xmlns:a16="http://schemas.microsoft.com/office/drawing/2014/main" val="818467979"/>
                    </a:ext>
                  </a:extLst>
                </a:gridCol>
              </a:tblGrid>
              <a:tr h="769552"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занятий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Всего, часов на занятия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Количество часов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Календарный график занятий по месяцам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654682"/>
                  </a:ext>
                </a:extLst>
              </a:tr>
              <a:tr h="1154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Занятия с детьми дошкольного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Занятия с детьми младшего школьного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Октябрь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Ноябрь.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310"/>
                  </a:ext>
                </a:extLst>
              </a:tr>
              <a:tr h="40732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«Я-пешеход»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 часа</a:t>
                      </a:r>
                    </a:p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725359"/>
                  </a:ext>
                </a:extLst>
              </a:tr>
              <a:tr h="40732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«Я-пассажир»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71055"/>
                  </a:ext>
                </a:extLst>
              </a:tr>
              <a:tr h="40732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«Я-велосипедист»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847996"/>
                  </a:ext>
                </a:extLst>
              </a:tr>
              <a:tr h="40732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«Юные пешеходы»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969540"/>
                  </a:ext>
                </a:extLst>
              </a:tr>
              <a:tr h="40732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«Юные пассажиры»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71261"/>
                  </a:ext>
                </a:extLst>
              </a:tr>
              <a:tr h="57716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«Юные велосипедисты»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 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381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15447D-638A-4E87-9B24-23F23AF99C82}"/>
              </a:ext>
            </a:extLst>
          </p:cNvPr>
          <p:cNvSpPr txBox="1"/>
          <p:nvPr/>
        </p:nvSpPr>
        <p:spPr>
          <a:xfrm>
            <a:off x="1084161" y="649831"/>
            <a:ext cx="9505950" cy="600164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Учебный план и режим занятий</a:t>
            </a:r>
            <a:endParaRPr lang="fr-FR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EAF92-9AF6-481F-91E0-8C56AF5BD219}"/>
              </a:ext>
            </a:extLst>
          </p:cNvPr>
          <p:cNvSpPr txBox="1"/>
          <p:nvPr/>
        </p:nvSpPr>
        <p:spPr>
          <a:xfrm>
            <a:off x="1084161" y="1927074"/>
            <a:ext cx="317851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Занятия рекомендуется проводить в очной форме. В соответствии с СанПиН 1.2.3685-21 занятия с участием детей в возрасте 5-6 лет рекомендуется проводить на протяжении не более 30 минут. Для детей 7-8 лет длительность занятия – не более 45 минут. Если же занятие проводится у первоклассников время занятия может быть сокращено до 35 минут.</a:t>
            </a:r>
          </a:p>
          <a:p>
            <a:pPr algn="just"/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Занятия с участием детей дошкольного и младшего школьного возраста рекомендуется проводить с учетом графика обучения, утвержденного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6128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1DE339-FE49-4CA5-9B56-CB3A68FDA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57452"/>
              </p:ext>
            </p:extLst>
          </p:nvPr>
        </p:nvGraphicFramePr>
        <p:xfrm>
          <a:off x="1694321" y="1712067"/>
          <a:ext cx="9025560" cy="4328808"/>
        </p:xfrm>
        <a:graphic>
          <a:graphicData uri="http://schemas.openxmlformats.org/drawingml/2006/table">
            <a:tbl>
              <a:tblPr firstRow="1" firstCol="1" bandRow="1"/>
              <a:tblGrid>
                <a:gridCol w="3198691">
                  <a:extLst>
                    <a:ext uri="{9D8B030D-6E8A-4147-A177-3AD203B41FA5}">
                      <a16:colId xmlns:a16="http://schemas.microsoft.com/office/drawing/2014/main" val="544573401"/>
                    </a:ext>
                  </a:extLst>
                </a:gridCol>
                <a:gridCol w="5826869">
                  <a:extLst>
                    <a:ext uri="{9D8B030D-6E8A-4147-A177-3AD203B41FA5}">
                      <a16:colId xmlns:a16="http://schemas.microsoft.com/office/drawing/2014/main" val="607956057"/>
                    </a:ext>
                  </a:extLst>
                </a:gridCol>
              </a:tblGrid>
              <a:tr h="248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Количество наставников-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ЮИДовцев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не менее 16 человек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805591"/>
                  </a:ext>
                </a:extLst>
              </a:tr>
              <a:tr h="1273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Количество мероприятий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не менее 18 мероприятий: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- не менее 9 мероприятий в школах (по 3 занятия в 3 группах);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- не менее 9 мероприятий в детский садах (по 3 занятия в 3 группах).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749551"/>
                  </a:ext>
                </a:extLst>
              </a:tr>
              <a:tr h="497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Количество наставников-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ЮИДовцев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 на 1 (одном) мероприятии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 или 3 ЮИДовца-наставника на мероприятии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691699"/>
                  </a:ext>
                </a:extLst>
              </a:tr>
              <a:tr h="53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Количество участников в 1 (одной) группе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в среднем 27 человек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44723"/>
                  </a:ext>
                </a:extLst>
              </a:tr>
              <a:tr h="2394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Общее количество участников мероприятий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не более 180 детей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910247"/>
                  </a:ext>
                </a:extLst>
              </a:tr>
              <a:tr h="258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не менее 166 детей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78009"/>
                  </a:ext>
                </a:extLst>
              </a:tr>
              <a:tr h="1273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Примечание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В случае, если в одной группе менее 27 участников, допускается проведение дополнительного мероприятия по согласованию с ответственным лицом по реализации проекта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6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E7A1AA-014E-47E2-896B-DADE665D38BA}"/>
              </a:ext>
            </a:extLst>
          </p:cNvPr>
          <p:cNvSpPr txBox="1"/>
          <p:nvPr/>
        </p:nvSpPr>
        <p:spPr>
          <a:xfrm>
            <a:off x="1084161" y="649831"/>
            <a:ext cx="9505950" cy="600164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План проведения работ по проекту</a:t>
            </a:r>
            <a:endParaRPr lang="fr-FR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1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DB697A-87F8-46CD-B791-911B7AACBA55}"/>
              </a:ext>
            </a:extLst>
          </p:cNvPr>
          <p:cNvSpPr txBox="1"/>
          <p:nvPr/>
        </p:nvSpPr>
        <p:spPr>
          <a:xfrm>
            <a:off x="1760668" y="1707850"/>
            <a:ext cx="3116538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1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A2F7E-B11E-41F8-BE30-1565995A9D3C}"/>
              </a:ext>
            </a:extLst>
          </p:cNvPr>
          <p:cNvSpPr txBox="1"/>
          <p:nvPr/>
        </p:nvSpPr>
        <p:spPr>
          <a:xfrm>
            <a:off x="1760667" y="2588394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2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8F31B-E637-4091-BEBF-EF5A66263863}"/>
              </a:ext>
            </a:extLst>
          </p:cNvPr>
          <p:cNvSpPr txBox="1"/>
          <p:nvPr/>
        </p:nvSpPr>
        <p:spPr>
          <a:xfrm>
            <a:off x="1760667" y="4349482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4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779FE-0787-4D21-9F00-E3ECA5F4996E}"/>
              </a:ext>
            </a:extLst>
          </p:cNvPr>
          <p:cNvSpPr txBox="1"/>
          <p:nvPr/>
        </p:nvSpPr>
        <p:spPr>
          <a:xfrm>
            <a:off x="1760667" y="3468938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3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7661603-0029-418A-9D51-61814FB5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2877" y="4474049"/>
            <a:ext cx="300458" cy="300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DCC9A1-14C6-4B89-81B2-F63059101779}"/>
              </a:ext>
            </a:extLst>
          </p:cNvPr>
          <p:cNvSpPr txBox="1"/>
          <p:nvPr/>
        </p:nvSpPr>
        <p:spPr>
          <a:xfrm>
            <a:off x="1760668" y="2027097"/>
            <a:ext cx="3116537" cy="2010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Наставничество и его функции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7E3AD-F541-4BE6-AF17-4626C3984FE0}"/>
              </a:ext>
            </a:extLst>
          </p:cNvPr>
          <p:cNvSpPr txBox="1"/>
          <p:nvPr/>
        </p:nvSpPr>
        <p:spPr>
          <a:xfrm>
            <a:off x="1760668" y="2901305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Методика организации наставнической деятельности и проведения занятий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85DD0-93F9-4756-A159-4A3F7FC4A66B}"/>
              </a:ext>
            </a:extLst>
          </p:cNvPr>
          <p:cNvSpPr txBox="1"/>
          <p:nvPr/>
        </p:nvSpPr>
        <p:spPr>
          <a:xfrm>
            <a:off x="1760668" y="3793724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Место занятий в учебном и календарном планах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9FF6C-99DE-4946-BA0F-B54591D4ACC3}"/>
              </a:ext>
            </a:extLst>
          </p:cNvPr>
          <p:cNvSpPr txBox="1"/>
          <p:nvPr/>
        </p:nvSpPr>
        <p:spPr>
          <a:xfrm>
            <a:off x="1760668" y="4667932"/>
            <a:ext cx="3116537" cy="644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наставнической деятельности с привлечением родительской общественности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D1B60-9314-4DFD-A7BA-AA4259CFF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8" y="470701"/>
            <a:ext cx="5996473" cy="5996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EB34F7-9F40-4F30-B7BA-28DEAAE53F0E}"/>
              </a:ext>
            </a:extLst>
          </p:cNvPr>
          <p:cNvSpPr txBox="1"/>
          <p:nvPr/>
        </p:nvSpPr>
        <p:spPr>
          <a:xfrm rot="21080642">
            <a:off x="8655631" y="277145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ЮИД</a:t>
            </a:r>
            <a:endParaRPr lang="ru-RU" sz="7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6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948CE-C207-4CCB-B3B2-76D22E3811CC}"/>
              </a:ext>
            </a:extLst>
          </p:cNvPr>
          <p:cNvSpPr txBox="1"/>
          <p:nvPr/>
        </p:nvSpPr>
        <p:spPr>
          <a:xfrm>
            <a:off x="1343024" y="643333"/>
            <a:ext cx="574844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Привлечение родительской общественности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F1FA7-EC6D-4E96-B3A6-30F75D0E5371}"/>
              </a:ext>
            </a:extLst>
          </p:cNvPr>
          <p:cNvSpPr txBox="1"/>
          <p:nvPr/>
        </p:nvSpPr>
        <p:spPr>
          <a:xfrm>
            <a:off x="1343024" y="2143912"/>
            <a:ext cx="4250379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Привлечение родительской общественности является ключевым фактором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 повышении эффективности подготовки обучающихся к проведению занятий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Проекта.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Играет мотивационную роль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 вовлечении обучающихся в процесс, а также служит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механизмом актуализации знаний среди родительской общественности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по проблематике ДДТТ и безопасности на дорогах.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Формат взаимодействия с родительской общественностью выбирается педагогом. Это может быть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индивидуальная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беседа с родителями, законными представителями детей, либо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групповое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обсуждение в рамках родительских собраний, родительских лекториев и др.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CE96E5-B5CE-402A-844C-65C0A3B0585A}"/>
              </a:ext>
            </a:extLst>
          </p:cNvPr>
          <p:cNvSpPr/>
          <p:nvPr/>
        </p:nvSpPr>
        <p:spPr>
          <a:xfrm>
            <a:off x="6229285" y="1721796"/>
            <a:ext cx="477567" cy="4105072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F0EC24-96B6-4328-867D-2703AFE95072}"/>
              </a:ext>
            </a:extLst>
          </p:cNvPr>
          <p:cNvSpPr txBox="1"/>
          <p:nvPr/>
        </p:nvSpPr>
        <p:spPr>
          <a:xfrm>
            <a:off x="7091464" y="1836136"/>
            <a:ext cx="399563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Типовой план проведения дискуссионных мероприятий с привлечением родительской общественности: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Актуальная ситуация в области детского дорожно-транспортного травматизма.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Деятельность отрядов ЮИД по профилактике детского дорожно-транспортного травматизма.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Мероприятия ЮИД, которые запланированы в текущем году, а также проведение Года педагога и наставника, как возможность развить в ребенке интерес явлению наставничества.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«Без вас не получится» - родители, как самый важный элемент в структуре детской безопасности на дорогах.</a:t>
            </a:r>
          </a:p>
        </p:txBody>
      </p:sp>
    </p:spTree>
    <p:extLst>
      <p:ext uri="{BB962C8B-B14F-4D97-AF65-F5344CB8AC3E}">
        <p14:creationId xmlns:p14="http://schemas.microsoft.com/office/powerpoint/2010/main" val="1294964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948CE-C207-4CCB-B3B2-76D22E3811CC}"/>
              </a:ext>
            </a:extLst>
          </p:cNvPr>
          <p:cNvSpPr txBox="1"/>
          <p:nvPr/>
        </p:nvSpPr>
        <p:spPr>
          <a:xfrm>
            <a:off x="1343024" y="606811"/>
            <a:ext cx="7217316" cy="1163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Дополнительные ресурсы для работы с родительской общественностью и ресурсы для родителей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CE96E5-B5CE-402A-844C-65C0A3B0585A}"/>
              </a:ext>
            </a:extLst>
          </p:cNvPr>
          <p:cNvSpPr/>
          <p:nvPr/>
        </p:nvSpPr>
        <p:spPr>
          <a:xfrm>
            <a:off x="6229285" y="2295727"/>
            <a:ext cx="477567" cy="3463047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F0EC24-96B6-4328-867D-2703AFE95072}"/>
              </a:ext>
            </a:extLst>
          </p:cNvPr>
          <p:cNvSpPr txBox="1"/>
          <p:nvPr/>
        </p:nvSpPr>
        <p:spPr>
          <a:xfrm>
            <a:off x="7276289" y="2165202"/>
            <a:ext cx="399563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При совместной подготовке родителей и активистов отрядов ЮИД, выступающих в качестве наставников, педагоги могут порекомендовать родителям обратиться к следующим информационным ресурсам: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ГИБДД РФ,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ВЦХТ: раздел БДД,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ЮИД,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газеты «Добрая дорога детства»,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Школа юного пешехода,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ПДД 24,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Российское образование,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сайт Национального проекта «Безопасные качественные дороги».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39D7B-D8EE-4ADC-8820-8F0D7EB43023}"/>
              </a:ext>
            </a:extLst>
          </p:cNvPr>
          <p:cNvSpPr txBox="1"/>
          <p:nvPr/>
        </p:nvSpPr>
        <p:spPr>
          <a:xfrm>
            <a:off x="1343024" y="2440756"/>
            <a:ext cx="41336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Также в качестве одно из видов работы с родительской общественностью педагогам рекомендуется обратиться к видеофильмам «Папа может», «Суд», «Важный звонок». </a:t>
            </a:r>
          </a:p>
          <a:p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Подробнее с методикой проведения дискуссионных мероприятий с родителями, а также самими фильмами можно ознакомиться на сайте ВЦХТ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(ссылка дана в методических рекомендациях)</a:t>
            </a:r>
          </a:p>
        </p:txBody>
      </p:sp>
    </p:spTree>
    <p:extLst>
      <p:ext uri="{BB962C8B-B14F-4D97-AF65-F5344CB8AC3E}">
        <p14:creationId xmlns:p14="http://schemas.microsoft.com/office/powerpoint/2010/main" val="234028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6159754-A7CF-4A25-BC27-8417A78B21B5}"/>
              </a:ext>
            </a:extLst>
          </p:cNvPr>
          <p:cNvSpPr/>
          <p:nvPr/>
        </p:nvSpPr>
        <p:spPr>
          <a:xfrm>
            <a:off x="7957226" y="1116047"/>
            <a:ext cx="4632469" cy="4711399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7A832-8890-41A8-A76E-8133579FF1F9}"/>
              </a:ext>
            </a:extLst>
          </p:cNvPr>
          <p:cNvSpPr txBox="1"/>
          <p:nvPr/>
        </p:nvSpPr>
        <p:spPr>
          <a:xfrm>
            <a:off x="1343025" y="3184317"/>
            <a:ext cx="9505950" cy="489365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Отвечаем на ваши </a:t>
            </a:r>
            <a:r>
              <a:rPr lang="ru-RU" sz="3200" dirty="0">
                <a:solidFill>
                  <a:srgbClr val="FF73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вопросы</a:t>
            </a:r>
            <a:endParaRPr lang="fr-FR" sz="3200" dirty="0">
              <a:solidFill>
                <a:srgbClr val="FF735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266" name="Picture 2" descr="Иллюстрация концепции поиска любопытства">
            <a:extLst>
              <a:ext uri="{FF2B5EF4-FFF2-40B4-BE49-F238E27FC236}">
                <a16:creationId xmlns:a16="http://schemas.microsoft.com/office/drawing/2014/main" id="{8CE09236-961A-4D7F-A599-34510634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06" y="1519917"/>
            <a:ext cx="4307529" cy="430752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E59A0C1D-9C0C-4008-80F4-3212079DCA5D}"/>
              </a:ext>
            </a:extLst>
          </p:cNvPr>
          <p:cNvSpPr/>
          <p:nvPr/>
        </p:nvSpPr>
        <p:spPr>
          <a:xfrm>
            <a:off x="7030318" y="1535152"/>
            <a:ext cx="1133815" cy="1166477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3BCE7C49-15D6-4E9B-82BF-B38CA3EDC277}"/>
              </a:ext>
            </a:extLst>
          </p:cNvPr>
          <p:cNvSpPr/>
          <p:nvPr/>
        </p:nvSpPr>
        <p:spPr>
          <a:xfrm>
            <a:off x="7373489" y="573808"/>
            <a:ext cx="720000" cy="72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B521FBF5-CF44-4350-81C9-A500B114ADA2}"/>
              </a:ext>
            </a:extLst>
          </p:cNvPr>
          <p:cNvSpPr/>
          <p:nvPr/>
        </p:nvSpPr>
        <p:spPr>
          <a:xfrm>
            <a:off x="6714940" y="247799"/>
            <a:ext cx="360000" cy="36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09201293-B410-4C97-8EC6-E85AE95D0481}"/>
              </a:ext>
            </a:extLst>
          </p:cNvPr>
          <p:cNvSpPr/>
          <p:nvPr/>
        </p:nvSpPr>
        <p:spPr>
          <a:xfrm>
            <a:off x="8497226" y="1243171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D521BC49-390F-4FC5-999F-64971999CE48}"/>
              </a:ext>
            </a:extLst>
          </p:cNvPr>
          <p:cNvSpPr/>
          <p:nvPr/>
        </p:nvSpPr>
        <p:spPr>
          <a:xfrm>
            <a:off x="11456052" y="6369685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7986AF5F-3DD8-4E60-84AA-2A0099FB4205}"/>
              </a:ext>
            </a:extLst>
          </p:cNvPr>
          <p:cNvSpPr/>
          <p:nvPr/>
        </p:nvSpPr>
        <p:spPr>
          <a:xfrm>
            <a:off x="10933501" y="5953834"/>
            <a:ext cx="360000" cy="36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8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7A832-8890-41A8-A76E-8133579FF1F9}"/>
              </a:ext>
            </a:extLst>
          </p:cNvPr>
          <p:cNvSpPr txBox="1"/>
          <p:nvPr/>
        </p:nvSpPr>
        <p:spPr>
          <a:xfrm>
            <a:off x="3581704" y="3184317"/>
            <a:ext cx="5028592" cy="489365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FF73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Благодарим за внимание!</a:t>
            </a:r>
            <a:endParaRPr lang="fr-FR" sz="3200" dirty="0">
              <a:solidFill>
                <a:srgbClr val="FF735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DB697A-87F8-46CD-B791-911B7AACBA55}"/>
              </a:ext>
            </a:extLst>
          </p:cNvPr>
          <p:cNvSpPr txBox="1"/>
          <p:nvPr/>
        </p:nvSpPr>
        <p:spPr>
          <a:xfrm>
            <a:off x="1760668" y="1707850"/>
            <a:ext cx="3116538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1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A2F7E-B11E-41F8-BE30-1565995A9D3C}"/>
              </a:ext>
            </a:extLst>
          </p:cNvPr>
          <p:cNvSpPr txBox="1"/>
          <p:nvPr/>
        </p:nvSpPr>
        <p:spPr>
          <a:xfrm>
            <a:off x="1760667" y="2588394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2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8F31B-E637-4091-BEBF-EF5A66263863}"/>
              </a:ext>
            </a:extLst>
          </p:cNvPr>
          <p:cNvSpPr txBox="1"/>
          <p:nvPr/>
        </p:nvSpPr>
        <p:spPr>
          <a:xfrm>
            <a:off x="1760667" y="4349482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4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779FE-0787-4D21-9F00-E3ECA5F4996E}"/>
              </a:ext>
            </a:extLst>
          </p:cNvPr>
          <p:cNvSpPr txBox="1"/>
          <p:nvPr/>
        </p:nvSpPr>
        <p:spPr>
          <a:xfrm>
            <a:off x="1760667" y="3468938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3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CC9A1-14C6-4B89-81B2-F63059101779}"/>
              </a:ext>
            </a:extLst>
          </p:cNvPr>
          <p:cNvSpPr txBox="1"/>
          <p:nvPr/>
        </p:nvSpPr>
        <p:spPr>
          <a:xfrm>
            <a:off x="1760668" y="2027097"/>
            <a:ext cx="3116537" cy="2010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Наставничество и его функции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7E3AD-F541-4BE6-AF17-4626C3984FE0}"/>
              </a:ext>
            </a:extLst>
          </p:cNvPr>
          <p:cNvSpPr txBox="1"/>
          <p:nvPr/>
        </p:nvSpPr>
        <p:spPr>
          <a:xfrm>
            <a:off x="1760668" y="2901305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Методика организации наставнической деятельности и проведения занятий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85DD0-93F9-4756-A159-4A3F7FC4A66B}"/>
              </a:ext>
            </a:extLst>
          </p:cNvPr>
          <p:cNvSpPr txBox="1"/>
          <p:nvPr/>
        </p:nvSpPr>
        <p:spPr>
          <a:xfrm>
            <a:off x="1760668" y="3793724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Место занятий в учебном и календарном планах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9FF6C-99DE-4946-BA0F-B54591D4ACC3}"/>
              </a:ext>
            </a:extLst>
          </p:cNvPr>
          <p:cNvSpPr txBox="1"/>
          <p:nvPr/>
        </p:nvSpPr>
        <p:spPr>
          <a:xfrm>
            <a:off x="1760668" y="4667932"/>
            <a:ext cx="3116537" cy="644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наставнической деятельности с привлечением родительской общественности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D1B60-9314-4DFD-A7BA-AA4259CFF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8" y="470701"/>
            <a:ext cx="5996473" cy="599647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B19D2-73D1-44B8-AEF7-E5EA279B410D}"/>
              </a:ext>
            </a:extLst>
          </p:cNvPr>
          <p:cNvSpPr txBox="1"/>
          <p:nvPr/>
        </p:nvSpPr>
        <p:spPr>
          <a:xfrm>
            <a:off x="7492482" y="6236342"/>
            <a:ext cx="3429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2">
                    <a:lumMod val="75000"/>
                  </a:schemeClr>
                </a:solidFill>
              </a:rPr>
              <a:t>Здесь и далее используются иллюстрации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</a:rPr>
              <a:t>от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</a:rPr>
              <a:t>storyset</a:t>
            </a:r>
            <a:r>
              <a:rPr lang="ru-RU" sz="9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Freepik.com</a:t>
            </a:r>
            <a:endParaRPr lang="ru-RU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04B0D-CACB-47FE-AA33-0CA9D5FBC79C}"/>
              </a:ext>
            </a:extLst>
          </p:cNvPr>
          <p:cNvSpPr txBox="1"/>
          <p:nvPr/>
        </p:nvSpPr>
        <p:spPr>
          <a:xfrm rot="21080642">
            <a:off x="8655631" y="277145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ЮИД</a:t>
            </a:r>
            <a:endParaRPr lang="ru-RU" sz="7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DB697A-87F8-46CD-B791-911B7AACBA55}"/>
              </a:ext>
            </a:extLst>
          </p:cNvPr>
          <p:cNvSpPr txBox="1"/>
          <p:nvPr/>
        </p:nvSpPr>
        <p:spPr>
          <a:xfrm>
            <a:off x="1760668" y="1707850"/>
            <a:ext cx="3116538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1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A2F7E-B11E-41F8-BE30-1565995A9D3C}"/>
              </a:ext>
            </a:extLst>
          </p:cNvPr>
          <p:cNvSpPr txBox="1"/>
          <p:nvPr/>
        </p:nvSpPr>
        <p:spPr>
          <a:xfrm>
            <a:off x="1760667" y="2588394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2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8F31B-E637-4091-BEBF-EF5A66263863}"/>
              </a:ext>
            </a:extLst>
          </p:cNvPr>
          <p:cNvSpPr txBox="1"/>
          <p:nvPr/>
        </p:nvSpPr>
        <p:spPr>
          <a:xfrm>
            <a:off x="1760667" y="4349482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4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779FE-0787-4D21-9F00-E3ECA5F4996E}"/>
              </a:ext>
            </a:extLst>
          </p:cNvPr>
          <p:cNvSpPr txBox="1"/>
          <p:nvPr/>
        </p:nvSpPr>
        <p:spPr>
          <a:xfrm>
            <a:off x="1760667" y="3468938"/>
            <a:ext cx="3116537" cy="3120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 3</a:t>
            </a:r>
            <a:endParaRPr lang="fr-F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7661603-0029-418A-9D51-61814FB5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2877" y="1808667"/>
            <a:ext cx="300458" cy="300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DCC9A1-14C6-4B89-81B2-F63059101779}"/>
              </a:ext>
            </a:extLst>
          </p:cNvPr>
          <p:cNvSpPr txBox="1"/>
          <p:nvPr/>
        </p:nvSpPr>
        <p:spPr>
          <a:xfrm>
            <a:off x="1760668" y="2027097"/>
            <a:ext cx="3116537" cy="2010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Наставничество и его функции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7E3AD-F541-4BE6-AF17-4626C3984FE0}"/>
              </a:ext>
            </a:extLst>
          </p:cNvPr>
          <p:cNvSpPr txBox="1"/>
          <p:nvPr/>
        </p:nvSpPr>
        <p:spPr>
          <a:xfrm>
            <a:off x="1760668" y="2901305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Методика организации наставнической деятельности и проведения занятий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85DD0-93F9-4756-A159-4A3F7FC4A66B}"/>
              </a:ext>
            </a:extLst>
          </p:cNvPr>
          <p:cNvSpPr txBox="1"/>
          <p:nvPr/>
        </p:nvSpPr>
        <p:spPr>
          <a:xfrm>
            <a:off x="1760668" y="3793724"/>
            <a:ext cx="3116537" cy="422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Место занятий в учебном и календарном планах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9FF6C-99DE-4946-BA0F-B54591D4ACC3}"/>
              </a:ext>
            </a:extLst>
          </p:cNvPr>
          <p:cNvSpPr txBox="1"/>
          <p:nvPr/>
        </p:nvSpPr>
        <p:spPr>
          <a:xfrm>
            <a:off x="1760668" y="4667932"/>
            <a:ext cx="3116537" cy="644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наставнической деятельности с привлечением родительской общественности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D1B60-9314-4DFD-A7BA-AA4259CFF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8" y="470701"/>
            <a:ext cx="5996473" cy="5996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8A82-3E6F-442E-BA5E-E05DBD573702}"/>
              </a:ext>
            </a:extLst>
          </p:cNvPr>
          <p:cNvSpPr txBox="1"/>
          <p:nvPr/>
        </p:nvSpPr>
        <p:spPr>
          <a:xfrm rot="21080642">
            <a:off x="8655631" y="277145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ЮИД</a:t>
            </a:r>
            <a:endParaRPr lang="ru-RU" sz="700" dirty="0">
              <a:solidFill>
                <a:schemeClr val="accent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A0F5C-5C6B-47C2-96B1-DCDB923954D3}"/>
              </a:ext>
            </a:extLst>
          </p:cNvPr>
          <p:cNvSpPr txBox="1"/>
          <p:nvPr/>
        </p:nvSpPr>
        <p:spPr>
          <a:xfrm>
            <a:off x="1317625" y="1207901"/>
            <a:ext cx="9505950" cy="1708160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Ключевые нормативные акты:</a:t>
            </a:r>
            <a:endParaRPr lang="fr-FR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1740C-C5EC-4E44-B1CC-60FD90A4348A}"/>
              </a:ext>
            </a:extLst>
          </p:cNvPr>
          <p:cNvSpPr txBox="1"/>
          <p:nvPr/>
        </p:nvSpPr>
        <p:spPr>
          <a:xfrm>
            <a:off x="1317625" y="3429000"/>
            <a:ext cx="9368848" cy="2754600"/>
          </a:xfrm>
          <a:prstGeom prst="rect">
            <a:avLst/>
          </a:prstGeom>
          <a:noFill/>
        </p:spPr>
        <p:txBody>
          <a:bodyPr wrap="square" lIns="0" tIns="0" bIns="0" numCol="2" spcCol="864000" rtlCol="0" anchor="t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08.01.2018 N 1-р «Об утверждении Стратегии безопасности дорожного движения в Российской Федерации на 2018 - 2024 годы».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Паспорт федерального проекта «Безопасность дорожного движения».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Паспорт национального проекта «Национальный проект «Безопасные качественные дороги»».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Концепция информационно-пропагандистского проекта по организации работы по привитию детям навыков безопасного участия в дорожном движении и вовлечению их в деятельность отрядов юных инспекторов движения.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Концепция развития наставничества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4523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A0F5C-5C6B-47C2-96B1-DCDB923954D3}"/>
              </a:ext>
            </a:extLst>
          </p:cNvPr>
          <p:cNvSpPr txBox="1"/>
          <p:nvPr/>
        </p:nvSpPr>
        <p:spPr>
          <a:xfrm>
            <a:off x="1317625" y="1207901"/>
            <a:ext cx="9505950" cy="1708160"/>
          </a:xfrm>
          <a:prstGeom prst="rect">
            <a:avLst/>
          </a:prstGeom>
          <a:noFill/>
        </p:spPr>
        <p:txBody>
          <a:bodyPr wrap="square" l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Навстречу наставничеству</a:t>
            </a:r>
            <a:endParaRPr lang="fr-FR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1740C-C5EC-4E44-B1CC-60FD90A4348A}"/>
              </a:ext>
            </a:extLst>
          </p:cNvPr>
          <p:cNvSpPr txBox="1"/>
          <p:nvPr/>
        </p:nvSpPr>
        <p:spPr>
          <a:xfrm>
            <a:off x="1343024" y="4283543"/>
            <a:ext cx="4320000" cy="157568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2023 год в Российской Федерации объявлен Годом педагога и наставника специальным Указом Президента Российской Федерации от 27 июня 2022 г. № 401 «О проведении в Российской Федерации Года педагога и наставника».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379CD-1253-45F1-941C-3AF9B7A8D9BC}"/>
              </a:ext>
            </a:extLst>
          </p:cNvPr>
          <p:cNvSpPr txBox="1"/>
          <p:nvPr/>
        </p:nvSpPr>
        <p:spPr>
          <a:xfrm>
            <a:off x="6655978" y="4283543"/>
            <a:ext cx="4320000" cy="1898853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 этому году реализуется проект «Наставник ЮИД», направленный на привитие навыков безопасного поведения на дороге несовершеннолетних, путем привлечения участников отрядов ЮИД в наставническую деятельность.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5939A-C0E3-4AF9-B59D-2465145A376D}"/>
              </a:ext>
            </a:extLst>
          </p:cNvPr>
          <p:cNvSpPr txBox="1"/>
          <p:nvPr/>
        </p:nvSpPr>
        <p:spPr>
          <a:xfrm>
            <a:off x="1343025" y="3875355"/>
            <a:ext cx="2748684" cy="275717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Год педагога и наставника </a:t>
            </a:r>
            <a:endParaRPr lang="fr-FR" sz="16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687B-18D8-4C05-B8D2-1E266F3FEA1A}"/>
              </a:ext>
            </a:extLst>
          </p:cNvPr>
          <p:cNvSpPr txBox="1"/>
          <p:nvPr/>
        </p:nvSpPr>
        <p:spPr>
          <a:xfrm>
            <a:off x="6655979" y="3875355"/>
            <a:ext cx="2626566" cy="275717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spc="100" dirty="0">
                <a:solidFill>
                  <a:srgbClr val="FF735C"/>
                </a:solidFill>
                <a:latin typeface="+mj-lt"/>
                <a:cs typeface="Segoe UI" panose="020B0502040204020203" pitchFamily="34" charset="0"/>
              </a:rPr>
              <a:t>Проект «Наставник ЮИД»</a:t>
            </a:r>
            <a:endParaRPr lang="fr-FR" sz="1600" spc="100" dirty="0">
              <a:solidFill>
                <a:srgbClr val="FF735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B126C00E-030F-4C77-BC1B-60F9FABCD07C}"/>
              </a:ext>
            </a:extLst>
          </p:cNvPr>
          <p:cNvSpPr/>
          <p:nvPr/>
        </p:nvSpPr>
        <p:spPr>
          <a:xfrm>
            <a:off x="8005486" y="602953"/>
            <a:ext cx="2634084" cy="2634084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14D2F-285A-480B-857B-A1F768D4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80" y="348561"/>
            <a:ext cx="2634084" cy="2634084"/>
          </a:xfrm>
          <a:prstGeom prst="flowChartConnector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FE6758E4-8E32-4F0E-AF17-85C4D8211140}"/>
              </a:ext>
            </a:extLst>
          </p:cNvPr>
          <p:cNvSpPr/>
          <p:nvPr/>
        </p:nvSpPr>
        <p:spPr>
          <a:xfrm>
            <a:off x="10808414" y="1199995"/>
            <a:ext cx="720000" cy="72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8F229FBC-0362-4B4C-BE91-F2063BFC23AF}"/>
              </a:ext>
            </a:extLst>
          </p:cNvPr>
          <p:cNvSpPr/>
          <p:nvPr/>
        </p:nvSpPr>
        <p:spPr>
          <a:xfrm>
            <a:off x="10635332" y="744677"/>
            <a:ext cx="360000" cy="36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EF75895F-31DB-494C-BB70-1DE52DC0B5E1}"/>
              </a:ext>
            </a:extLst>
          </p:cNvPr>
          <p:cNvSpPr/>
          <p:nvPr/>
        </p:nvSpPr>
        <p:spPr>
          <a:xfrm>
            <a:off x="11405264" y="475718"/>
            <a:ext cx="180000" cy="180000"/>
          </a:xfrm>
          <a:prstGeom prst="flowChartConnector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7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B99E9-632A-44E8-9380-21A6FBDADCEF}"/>
              </a:ext>
            </a:extLst>
          </p:cNvPr>
          <p:cNvSpPr/>
          <p:nvPr/>
        </p:nvSpPr>
        <p:spPr>
          <a:xfrm>
            <a:off x="0" y="0"/>
            <a:ext cx="5734337" cy="6858001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735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1919288" y="2058338"/>
            <a:ext cx="2814637" cy="8901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Podcasting operational change management inside of workflows.</a:t>
            </a:r>
            <a:endParaRPr lang="fr-FR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9CF25-9D7D-4EE6-BC79-7DE7F7288349}"/>
              </a:ext>
            </a:extLst>
          </p:cNvPr>
          <p:cNvSpPr txBox="1"/>
          <p:nvPr/>
        </p:nvSpPr>
        <p:spPr>
          <a:xfrm>
            <a:off x="6457664" y="1905988"/>
            <a:ext cx="4875354" cy="11948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Наставничество — процесс передачи опыта и знаний от старших к младшим членам общества; форма взаимоотношений между учителем и учеником.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07BF8-B5B8-48B0-BE31-9193F9A65367}"/>
              </a:ext>
            </a:extLst>
          </p:cNvPr>
          <p:cNvSpPr txBox="1"/>
          <p:nvPr/>
        </p:nvSpPr>
        <p:spPr>
          <a:xfrm>
            <a:off x="6840251" y="3429000"/>
            <a:ext cx="4110181" cy="18988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dirty="0"/>
              <a:t>Наставничество позволяет: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выстроить вертикаль передачи знаний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сохранить и передать знания от их носителя к новому субъекту образовательных отношений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воспитать культуру взаимодействия внутри отрасли или сферы и многое другое</a:t>
            </a:r>
            <a:endParaRPr lang="en-US" sz="1400" dirty="0"/>
          </a:p>
        </p:txBody>
      </p:sp>
      <p:pic>
        <p:nvPicPr>
          <p:cNvPr id="1026" name="Picture 2" descr="Иллюстрация концепции стажировки">
            <a:extLst>
              <a:ext uri="{FF2B5EF4-FFF2-40B4-BE49-F238E27FC236}">
                <a16:creationId xmlns:a16="http://schemas.microsoft.com/office/drawing/2014/main" id="{1CA65E23-CD2D-419B-9706-1FB17F36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327" y="447675"/>
            <a:ext cx="59626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5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CAA7CC-1319-4138-B159-90AF7D03C249}"/>
              </a:ext>
            </a:extLst>
          </p:cNvPr>
          <p:cNvCxnSpPr>
            <a:cxnSpLocks/>
          </p:cNvCxnSpPr>
          <p:nvPr/>
        </p:nvCxnSpPr>
        <p:spPr>
          <a:xfrm>
            <a:off x="3381420" y="4239491"/>
            <a:ext cx="24978" cy="2618509"/>
          </a:xfrm>
          <a:prstGeom prst="line">
            <a:avLst/>
          </a:prstGeom>
          <a:ln w="19050">
            <a:solidFill>
              <a:srgbClr val="38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6E4C83-F7E8-4776-95F6-116646169C58}"/>
              </a:ext>
            </a:extLst>
          </p:cNvPr>
          <p:cNvCxnSpPr>
            <a:cxnSpLocks/>
          </p:cNvCxnSpPr>
          <p:nvPr/>
        </p:nvCxnSpPr>
        <p:spPr>
          <a:xfrm>
            <a:off x="5452912" y="4239491"/>
            <a:ext cx="0" cy="2618509"/>
          </a:xfrm>
          <a:prstGeom prst="line">
            <a:avLst/>
          </a:prstGeom>
          <a:ln w="19050">
            <a:solidFill>
              <a:srgbClr val="38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8F9F67-264C-4A53-94BA-9E51CDC03AF6}"/>
              </a:ext>
            </a:extLst>
          </p:cNvPr>
          <p:cNvCxnSpPr>
            <a:cxnSpLocks/>
          </p:cNvCxnSpPr>
          <p:nvPr/>
        </p:nvCxnSpPr>
        <p:spPr>
          <a:xfrm>
            <a:off x="7514264" y="3251200"/>
            <a:ext cx="0" cy="3606800"/>
          </a:xfrm>
          <a:prstGeom prst="line">
            <a:avLst/>
          </a:prstGeom>
          <a:ln w="19050">
            <a:solidFill>
              <a:srgbClr val="FF7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1552595-592D-48A0-A857-ED8692271B9A}"/>
              </a:ext>
            </a:extLst>
          </p:cNvPr>
          <p:cNvSpPr txBox="1"/>
          <p:nvPr/>
        </p:nvSpPr>
        <p:spPr>
          <a:xfrm>
            <a:off x="1342989" y="3912491"/>
            <a:ext cx="1876274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8-9 лет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0CF6070-BE66-471D-A18B-0CA251663E40}"/>
              </a:ext>
            </a:extLst>
          </p:cNvPr>
          <p:cNvCxnSpPr>
            <a:cxnSpLocks/>
          </p:cNvCxnSpPr>
          <p:nvPr/>
        </p:nvCxnSpPr>
        <p:spPr>
          <a:xfrm>
            <a:off x="1343025" y="4239491"/>
            <a:ext cx="8430" cy="2618509"/>
          </a:xfrm>
          <a:prstGeom prst="line">
            <a:avLst/>
          </a:prstGeom>
          <a:ln w="19050">
            <a:solidFill>
              <a:srgbClr val="38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B5D68B4-15C5-4119-9CB0-9DBE8B8A835E}"/>
              </a:ext>
            </a:extLst>
          </p:cNvPr>
          <p:cNvCxnSpPr>
            <a:cxnSpLocks/>
          </p:cNvCxnSpPr>
          <p:nvPr/>
        </p:nvCxnSpPr>
        <p:spPr>
          <a:xfrm>
            <a:off x="9577326" y="4229717"/>
            <a:ext cx="0" cy="2628283"/>
          </a:xfrm>
          <a:prstGeom prst="line">
            <a:avLst/>
          </a:prstGeom>
          <a:ln w="19050">
            <a:solidFill>
              <a:srgbClr val="38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C5C61FAB-8389-4533-9405-148EEFFBC688}"/>
              </a:ext>
            </a:extLst>
          </p:cNvPr>
          <p:cNvSpPr txBox="1"/>
          <p:nvPr/>
        </p:nvSpPr>
        <p:spPr>
          <a:xfrm>
            <a:off x="1343025" y="994185"/>
            <a:ext cx="7777770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Bebas Neue" charset="0"/>
                <a:cs typeface="Bebas Neue" charset="0"/>
              </a:rPr>
              <a:t>Наставничество в ЮИД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Bebas Neue" charset="0"/>
              <a:cs typeface="Bebas Neue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E1C074-23BC-46DB-A046-3CD61D722C80}"/>
              </a:ext>
            </a:extLst>
          </p:cNvPr>
          <p:cNvSpPr txBox="1"/>
          <p:nvPr/>
        </p:nvSpPr>
        <p:spPr>
          <a:xfrm>
            <a:off x="1503437" y="4229717"/>
            <a:ext cx="585417" cy="2503592"/>
          </a:xfrm>
          <a:prstGeom prst="rect">
            <a:avLst/>
          </a:prstGeom>
          <a:noFill/>
        </p:spPr>
        <p:txBody>
          <a:bodyPr vert="vert270"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4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latin typeface="Segoe UI Semibold"/>
                <a:ea typeface="Roboto Light" charset="0"/>
                <a:cs typeface="Roboto Light" charset="0"/>
              </a:rPr>
              <a:t>«Юный инспектор движения»</a:t>
            </a:r>
            <a:endParaRPr lang="en-US" sz="1400" dirty="0">
              <a:solidFill>
                <a:schemeClr val="tx1">
                  <a:lumMod val="90000"/>
                  <a:lumOff val="10000"/>
                  <a:alpha val="70000"/>
                </a:schemeClr>
              </a:solidFill>
              <a:latin typeface="Segoe UI Semibold"/>
              <a:ea typeface="Roboto Light" charset="0"/>
              <a:cs typeface="Roboto Ligh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8CD931-CAD5-4AE5-B414-9703DED84C41}"/>
              </a:ext>
            </a:extLst>
          </p:cNvPr>
          <p:cNvSpPr txBox="1"/>
          <p:nvPr/>
        </p:nvSpPr>
        <p:spPr>
          <a:xfrm>
            <a:off x="1276196" y="166812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Для ЮИД наставничество является одной из важнейших ступеней, на которую поднимаются участники отрядов по мере своего взросления и формирования представлений о культуре безопасного участия в дорожном движении. </a:t>
            </a:r>
            <a:endParaRPr lang="ru-RU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CB2AF2-B385-4724-BF7A-B75F7FB2EF0C}"/>
              </a:ext>
            </a:extLst>
          </p:cNvPr>
          <p:cNvSpPr txBox="1"/>
          <p:nvPr/>
        </p:nvSpPr>
        <p:spPr>
          <a:xfrm>
            <a:off x="3374699" y="3912491"/>
            <a:ext cx="1876274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10-12 лет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238EAA-27A6-4259-A77E-2896AAFAAFFF}"/>
              </a:ext>
            </a:extLst>
          </p:cNvPr>
          <p:cNvSpPr txBox="1"/>
          <p:nvPr/>
        </p:nvSpPr>
        <p:spPr>
          <a:xfrm>
            <a:off x="3614745" y="4229717"/>
            <a:ext cx="326884" cy="2503592"/>
          </a:xfrm>
          <a:prstGeom prst="rect">
            <a:avLst/>
          </a:prstGeom>
          <a:noFill/>
        </p:spPr>
        <p:txBody>
          <a:bodyPr vert="vert270"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4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latin typeface="Segoe UI Semibold"/>
                <a:ea typeface="Roboto Light" charset="0"/>
                <a:cs typeface="Roboto Light" charset="0"/>
              </a:rPr>
              <a:t>«Лидер ЮИД»</a:t>
            </a:r>
            <a:endParaRPr lang="en-US" sz="1400" dirty="0">
              <a:solidFill>
                <a:schemeClr val="tx1">
                  <a:lumMod val="90000"/>
                  <a:lumOff val="10000"/>
                  <a:alpha val="70000"/>
                </a:schemeClr>
              </a:solidFill>
              <a:latin typeface="Segoe UI Semibold"/>
              <a:ea typeface="Roboto Light" charset="0"/>
              <a:cs typeface="Roboto Ligh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81CE15-65AA-4948-9966-C9721F0BAD6F}"/>
              </a:ext>
            </a:extLst>
          </p:cNvPr>
          <p:cNvSpPr txBox="1"/>
          <p:nvPr/>
        </p:nvSpPr>
        <p:spPr>
          <a:xfrm>
            <a:off x="5459320" y="3912491"/>
            <a:ext cx="1876274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13-14 лет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5B8177-0942-4DE4-8E56-9084CF8DCD3C}"/>
              </a:ext>
            </a:extLst>
          </p:cNvPr>
          <p:cNvSpPr txBox="1"/>
          <p:nvPr/>
        </p:nvSpPr>
        <p:spPr>
          <a:xfrm>
            <a:off x="5699366" y="4229717"/>
            <a:ext cx="326884" cy="2503592"/>
          </a:xfrm>
          <a:prstGeom prst="rect">
            <a:avLst/>
          </a:prstGeom>
          <a:noFill/>
        </p:spPr>
        <p:txBody>
          <a:bodyPr vert="vert270"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4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latin typeface="Segoe UI Semibold"/>
                <a:ea typeface="Roboto Light" charset="0"/>
                <a:cs typeface="Roboto Light" charset="0"/>
              </a:rPr>
              <a:t>«Волонтер ЮИД»</a:t>
            </a:r>
            <a:endParaRPr lang="en-US" sz="1400" dirty="0">
              <a:solidFill>
                <a:schemeClr val="tx1">
                  <a:lumMod val="90000"/>
                  <a:lumOff val="10000"/>
                  <a:alpha val="70000"/>
                </a:schemeClr>
              </a:solidFill>
              <a:latin typeface="Segoe UI Semibold"/>
              <a:ea typeface="Roboto Light" charset="0"/>
              <a:cs typeface="Roboto Ligh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9D2B5B-D49D-43B8-A66E-6C2F0EC6F362}"/>
              </a:ext>
            </a:extLst>
          </p:cNvPr>
          <p:cNvSpPr txBox="1"/>
          <p:nvPr/>
        </p:nvSpPr>
        <p:spPr>
          <a:xfrm>
            <a:off x="7514264" y="2944228"/>
            <a:ext cx="1876274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15-16 лет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588F90-94B5-48D0-A511-26D6F5BCE6A9}"/>
              </a:ext>
            </a:extLst>
          </p:cNvPr>
          <p:cNvSpPr txBox="1"/>
          <p:nvPr/>
        </p:nvSpPr>
        <p:spPr>
          <a:xfrm>
            <a:off x="7754310" y="3261453"/>
            <a:ext cx="326884" cy="3471855"/>
          </a:xfrm>
          <a:prstGeom prst="rect">
            <a:avLst/>
          </a:prstGeom>
          <a:noFill/>
        </p:spPr>
        <p:txBody>
          <a:bodyPr vert="vert270"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4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latin typeface="Segoe UI Semibold"/>
                <a:ea typeface="Roboto Light" charset="0"/>
                <a:cs typeface="Roboto Light" charset="0"/>
              </a:rPr>
              <a:t>«Наставник ЮИД»</a:t>
            </a:r>
            <a:endParaRPr lang="en-US" sz="1400" dirty="0">
              <a:solidFill>
                <a:schemeClr val="tx1">
                  <a:lumMod val="90000"/>
                  <a:lumOff val="10000"/>
                  <a:alpha val="70000"/>
                </a:schemeClr>
              </a:solidFill>
              <a:latin typeface="Segoe UI Semibold"/>
              <a:ea typeface="Roboto Light" charset="0"/>
              <a:cs typeface="Roboto Light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FFD38F-2C7E-4A9F-99FE-2DEE49768E34}"/>
              </a:ext>
            </a:extLst>
          </p:cNvPr>
          <p:cNvSpPr txBox="1"/>
          <p:nvPr/>
        </p:nvSpPr>
        <p:spPr>
          <a:xfrm>
            <a:off x="9545975" y="3912491"/>
            <a:ext cx="1876274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17-18 лет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EBDFA2-7D14-4364-B0A1-6E9A1EC4DBFF}"/>
              </a:ext>
            </a:extLst>
          </p:cNvPr>
          <p:cNvSpPr txBox="1"/>
          <p:nvPr/>
        </p:nvSpPr>
        <p:spPr>
          <a:xfrm>
            <a:off x="9786021" y="4229716"/>
            <a:ext cx="326884" cy="2503591"/>
          </a:xfrm>
          <a:prstGeom prst="rect">
            <a:avLst/>
          </a:prstGeom>
          <a:noFill/>
        </p:spPr>
        <p:txBody>
          <a:bodyPr vert="vert270"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4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latin typeface="Segoe UI Semibold"/>
                <a:ea typeface="Roboto Light" charset="0"/>
                <a:cs typeface="Roboto Light" charset="0"/>
              </a:rPr>
              <a:t>«Профессия ЮИД»</a:t>
            </a:r>
            <a:endParaRPr lang="en-US" sz="1400" dirty="0">
              <a:solidFill>
                <a:schemeClr val="tx1">
                  <a:lumMod val="90000"/>
                  <a:lumOff val="10000"/>
                  <a:alpha val="70000"/>
                </a:schemeClr>
              </a:solidFill>
              <a:latin typeface="Segoe UI Semibold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1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F50B48BB-9832-4F24-B277-E0B4C5380F90}"/>
              </a:ext>
            </a:extLst>
          </p:cNvPr>
          <p:cNvSpPr/>
          <p:nvPr/>
        </p:nvSpPr>
        <p:spPr>
          <a:xfrm>
            <a:off x="6825674" y="5126182"/>
            <a:ext cx="147782" cy="1422215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B99E9-632A-44E8-9380-21A6FBDADCEF}"/>
              </a:ext>
            </a:extLst>
          </p:cNvPr>
          <p:cNvSpPr/>
          <p:nvPr/>
        </p:nvSpPr>
        <p:spPr>
          <a:xfrm>
            <a:off x="1" y="-1"/>
            <a:ext cx="6096000" cy="6858001"/>
          </a:xfrm>
          <a:prstGeom prst="rect">
            <a:avLst/>
          </a:prstGeom>
          <a:solidFill>
            <a:srgbClr val="FF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1388486" y="2332589"/>
            <a:ext cx="3880210" cy="5854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Наставническая деятельность может осуществляться в системах: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7E102-CE02-4BE9-9C76-BD55F7D527E4}"/>
              </a:ext>
            </a:extLst>
          </p:cNvPr>
          <p:cNvSpPr txBox="1"/>
          <p:nvPr/>
        </p:nvSpPr>
        <p:spPr>
          <a:xfrm>
            <a:off x="1388486" y="3028293"/>
            <a:ext cx="2814637" cy="519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1. «педагог»-«обучающийся»;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2. «обучающийся»-«обучающийся».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07BF8-B5B8-48B0-BE31-9193F9A65367}"/>
              </a:ext>
            </a:extLst>
          </p:cNvPr>
          <p:cNvSpPr txBox="1"/>
          <p:nvPr/>
        </p:nvSpPr>
        <p:spPr>
          <a:xfrm>
            <a:off x="7080683" y="3028293"/>
            <a:ext cx="4686444" cy="32895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Наиболее часто обучающиеся сталкиваются с формой наставничества вида «педагог»-«обучающийся», представляющей собой классическую модель педагогического взаимодействия. </a:t>
            </a:r>
          </a:p>
          <a:p>
            <a:pPr>
              <a:lnSpc>
                <a:spcPct val="150000"/>
              </a:lnSpc>
            </a:pP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Однако, не меньшую эффективность показывает форма «обучающийся»-«обучающийся», преодолевающую барьеры </a:t>
            </a:r>
            <a:r>
              <a:rPr lang="ru-R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межпоколенческих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различий, различий в функциональных ролях.</a:t>
            </a:r>
          </a:p>
          <a:p>
            <a:pPr>
              <a:lnSpc>
                <a:spcPct val="150000"/>
              </a:lnSpc>
            </a:pP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Наставничество в широком смысле позволяет получить большое количество навыков, связанных как с подготовкой к мероприятию, занятию, так и развитием навыков коммуникации с аудиторией различных возрастов.</a:t>
            </a:r>
          </a:p>
        </p:txBody>
      </p:sp>
      <p:pic>
        <p:nvPicPr>
          <p:cNvPr id="2050" name="Picture 2" descr="Иллюстрация концепции урока">
            <a:extLst>
              <a:ext uri="{FF2B5EF4-FFF2-40B4-BE49-F238E27FC236}">
                <a16:creationId xmlns:a16="http://schemas.microsoft.com/office/drawing/2014/main" id="{1C601709-BC8D-4093-B6D5-8774E9C3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465963"/>
            <a:ext cx="3590924" cy="2392037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ллюстрация концепции студентов">
            <a:extLst>
              <a:ext uri="{FF2B5EF4-FFF2-40B4-BE49-F238E27FC236}">
                <a16:creationId xmlns:a16="http://schemas.microsoft.com/office/drawing/2014/main" id="{B2CE9450-2D90-412B-ADCC-5F7DC6FA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81" y="309603"/>
            <a:ext cx="3590924" cy="2392037"/>
          </a:xfrm>
          <a:prstGeom prst="roundRect">
            <a:avLst>
              <a:gd name="adj" fmla="val 155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66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1988</Words>
  <Application>Microsoft Office PowerPoint</Application>
  <PresentationFormat>Широкоэкранный</PresentationFormat>
  <Paragraphs>287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Consolas</vt:lpstr>
      <vt:lpstr>Segoe UI</vt:lpstr>
      <vt:lpstr>Segoe UI Black</vt:lpstr>
      <vt:lpstr>Segoe UI Light</vt:lpstr>
      <vt:lpstr>Segoe UI Semibold</vt:lpstr>
      <vt:lpstr>Segoe UI Semilight</vt:lpstr>
      <vt:lpstr>Symbol</vt:lpstr>
      <vt:lpstr>Тема Office</vt:lpstr>
      <vt:lpstr>Обучающий семинар для руководителей отрядов ЮИД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Белова Елизавета Александровна</dc:creator>
  <cp:lastModifiedBy>Белова Елизавета Александровна</cp:lastModifiedBy>
  <cp:revision>42</cp:revision>
  <dcterms:created xsi:type="dcterms:W3CDTF">2023-10-17T09:00:34Z</dcterms:created>
  <dcterms:modified xsi:type="dcterms:W3CDTF">2023-10-17T15:45:37Z</dcterms:modified>
</cp:coreProperties>
</file>